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36"/>
  </p:notesMasterIdLst>
  <p:sldIdLst>
    <p:sldId id="285" r:id="rId2"/>
    <p:sldId id="329" r:id="rId3"/>
    <p:sldId id="330" r:id="rId4"/>
    <p:sldId id="331" r:id="rId5"/>
    <p:sldId id="301" r:id="rId6"/>
    <p:sldId id="302" r:id="rId7"/>
    <p:sldId id="332" r:id="rId8"/>
    <p:sldId id="333" r:id="rId9"/>
    <p:sldId id="334" r:id="rId10"/>
    <p:sldId id="306" r:id="rId11"/>
    <p:sldId id="308" r:id="rId12"/>
    <p:sldId id="315" r:id="rId13"/>
    <p:sldId id="316" r:id="rId14"/>
    <p:sldId id="317" r:id="rId15"/>
    <p:sldId id="321" r:id="rId16"/>
    <p:sldId id="325" r:id="rId17"/>
    <p:sldId id="344" r:id="rId18"/>
    <p:sldId id="360" r:id="rId19"/>
    <p:sldId id="345" r:id="rId20"/>
    <p:sldId id="346" r:id="rId21"/>
    <p:sldId id="347" r:id="rId22"/>
    <p:sldId id="359" r:id="rId23"/>
    <p:sldId id="362" r:id="rId24"/>
    <p:sldId id="363" r:id="rId25"/>
    <p:sldId id="348" r:id="rId26"/>
    <p:sldId id="358" r:id="rId27"/>
    <p:sldId id="349" r:id="rId28"/>
    <p:sldId id="350" r:id="rId29"/>
    <p:sldId id="351" r:id="rId30"/>
    <p:sldId id="356" r:id="rId31"/>
    <p:sldId id="354" r:id="rId32"/>
    <p:sldId id="355" r:id="rId33"/>
    <p:sldId id="361" r:id="rId34"/>
    <p:sldId id="263" r:id="rId35"/>
  </p:sldIdLst>
  <p:sldSz cx="12192000" cy="6858000"/>
  <p:notesSz cx="6858000" cy="9144000"/>
  <p:embeddedFontLst>
    <p:embeddedFont>
      <p:font typeface="DX영화자막 M" panose="02020600000000000000" pitchFamily="18" charset="-127"/>
      <p:regular r:id="rId37"/>
    </p:embeddedFont>
    <p:embeddedFont>
      <p:font typeface="나눔고딕" panose="020D0604000000000000" pitchFamily="50" charset="-127"/>
      <p:regular r:id="rId38"/>
      <p:bold r:id="rId39"/>
    </p:embeddedFont>
    <p:embeddedFont>
      <p:font typeface="나눔고딕코딩" panose="020D0009000000000000" pitchFamily="49" charset="-127"/>
      <p:regular r:id="rId40"/>
      <p:bold r:id="rId41"/>
    </p:embeddedFont>
    <p:embeddedFont>
      <p:font typeface="나눔명조" panose="02020603020101020101" pitchFamily="18" charset="-127"/>
      <p:regular r:id="rId42"/>
      <p:bold r:id="rId43"/>
    </p:embeddedFont>
    <p:embeddedFont>
      <p:font typeface="나눔스퀘어 Bold" panose="020B0600000101010101" pitchFamily="50" charset="-127"/>
      <p:bold r:id="rId44"/>
    </p:embeddedFont>
    <p:embeddedFont>
      <p:font typeface="나눔스퀘어 ExtraBold" panose="020B0600000101010101" pitchFamily="50" charset="-127"/>
      <p:bold r:id="rId45"/>
    </p:embeddedFont>
    <p:embeddedFont>
      <p:font typeface="나눔스퀘어 Light" panose="020B0600000101010101" pitchFamily="50" charset="-127"/>
      <p:regular r:id="rId46"/>
    </p:embeddedFont>
    <p:embeddedFont>
      <p:font typeface="나눔스퀘어라운드 Bold" panose="020B0600000101010101" pitchFamily="50" charset="-127"/>
      <p:bold r:id="rId47"/>
    </p:embeddedFont>
    <p:embeddedFont>
      <p:font typeface="나눔스퀘어라운드 ExtraBold" panose="020B0600000101010101" pitchFamily="50" charset="-127"/>
      <p:bold r:id="rId48"/>
    </p:embeddedFont>
    <p:embeddedFont>
      <p:font typeface="나눔스퀘어라운드 Light" panose="020B0600000101010101" pitchFamily="50" charset="-127"/>
      <p:regular r:id="rId49"/>
    </p:embeddedFont>
    <p:embeddedFont>
      <p:font typeface="나눔스퀘어라운드 Regular" panose="020B0600000101010101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제주고딕" panose="02000300000000000000" pitchFamily="2" charset="-127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E8E821D-4E05-441B-8061-3EC24B49191B}">
          <p14:sldIdLst>
            <p14:sldId id="285"/>
            <p14:sldId id="329"/>
            <p14:sldId id="330"/>
          </p14:sldIdLst>
        </p14:section>
        <p14:section name="프로젝트 개요" id="{AD19110D-5466-4B00-A1ED-3A37971DEEE0}">
          <p14:sldIdLst>
            <p14:sldId id="331"/>
            <p14:sldId id="301"/>
            <p14:sldId id="302"/>
            <p14:sldId id="332"/>
            <p14:sldId id="333"/>
            <p14:sldId id="334"/>
            <p14:sldId id="306"/>
          </p14:sldIdLst>
        </p14:section>
        <p14:section name="분석 내용" id="{4FB0E438-0812-4504-9A41-E4679DE69AF2}">
          <p14:sldIdLst>
            <p14:sldId id="308"/>
            <p14:sldId id="315"/>
            <p14:sldId id="316"/>
            <p14:sldId id="317"/>
            <p14:sldId id="321"/>
            <p14:sldId id="325"/>
            <p14:sldId id="344"/>
            <p14:sldId id="360"/>
            <p14:sldId id="345"/>
            <p14:sldId id="346"/>
            <p14:sldId id="347"/>
            <p14:sldId id="359"/>
            <p14:sldId id="362"/>
            <p14:sldId id="363"/>
            <p14:sldId id="348"/>
            <p14:sldId id="358"/>
            <p14:sldId id="349"/>
            <p14:sldId id="350"/>
            <p14:sldId id="351"/>
            <p14:sldId id="356"/>
            <p14:sldId id="354"/>
            <p14:sldId id="355"/>
            <p14:sldId id="3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5293"/>
    <a:srgbClr val="FB2074"/>
    <a:srgbClr val="222A35"/>
    <a:srgbClr val="FFFF00"/>
    <a:srgbClr val="3ECEF0"/>
    <a:srgbClr val="45556B"/>
    <a:srgbClr val="4568CB"/>
    <a:srgbClr val="6D91D1"/>
    <a:srgbClr val="5C84CC"/>
    <a:srgbClr val="FE6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3882" autoAdjust="0"/>
  </p:normalViewPr>
  <p:slideViewPr>
    <p:cSldViewPr snapToGrid="0">
      <p:cViewPr varScale="1">
        <p:scale>
          <a:sx n="114" d="100"/>
          <a:sy n="114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107185545309971"/>
          <c:y val="0.12760918192801349"/>
          <c:w val="0.48327905066092114"/>
          <c:h val="0.8663141903611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5C84C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693-4D81-B5A5-BAE99D66D0EE}"/>
              </c:ext>
            </c:extLst>
          </c:dPt>
          <c:dPt>
            <c:idx val="1"/>
            <c:bubble3D val="0"/>
            <c:spPr>
              <a:solidFill>
                <a:srgbClr val="FF819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93-4D81-B5A5-BAE99D66D0E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F0F-4466-A563-4D927467F70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F0F-4466-A563-4D927467F707}"/>
              </c:ext>
            </c:extLst>
          </c:dPt>
          <c:cat>
            <c:strRef>
              <c:f>Sheet1!$A$2:$A$5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2299</c:v>
                </c:pt>
                <c:pt idx="1">
                  <c:v>2463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93-4D81-B5A5-BAE99D66D0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스토리</c:v>
                </c:pt>
              </c:strCache>
            </c:strRef>
          </c:tx>
          <c:spPr>
            <a:solidFill>
              <a:schemeClr val="accent1">
                <a:shade val="4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빈도수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F6-411E-BF6C-147D75D867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그림</c:v>
                </c:pt>
              </c:strCache>
            </c:strRef>
          </c:tx>
          <c:spPr>
            <a:solidFill>
              <a:schemeClr val="accent1">
                <a:shade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빈도수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F6-411E-BF6C-147D75D867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생각</c:v>
                </c:pt>
              </c:strCache>
            </c:strRef>
          </c:tx>
          <c:spPr>
            <a:solidFill>
              <a:schemeClr val="accent1">
                <a:shade val="6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빈도수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F6-411E-BF6C-147D75D867E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진짜</c:v>
                </c:pt>
              </c:strCache>
            </c:strRef>
          </c:tx>
          <c:spPr>
            <a:solidFill>
              <a:schemeClr val="accent1">
                <a:shade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빈도수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FF6-411E-BF6C-147D75D867E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작품</c:v>
                </c:pt>
              </c:strCache>
            </c:strRef>
          </c:tx>
          <c:spPr>
            <a:solidFill>
              <a:schemeClr val="accent1">
                <a:shade val="9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빈도수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F6-411E-BF6C-147D75D867E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사람</c:v>
                </c:pt>
              </c:strCache>
            </c:strRef>
          </c:tx>
          <c:spPr>
            <a:solidFill>
              <a:schemeClr val="accent1">
                <a:tint val="9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빈도수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F6-411E-BF6C-147D75D867E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연재</c:v>
                </c:pt>
              </c:strCache>
            </c:strRef>
          </c:tx>
          <c:spPr>
            <a:solidFill>
              <a:schemeClr val="accent1">
                <a:tint val="81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빈도수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F6-411E-BF6C-147D75D867ED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댓글</c:v>
                </c:pt>
              </c:strCache>
            </c:strRef>
          </c:tx>
          <c:spPr>
            <a:solidFill>
              <a:schemeClr val="accent1">
                <a:tint val="69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빈도수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F6-411E-BF6C-147D75D867ED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축하</c:v>
                </c:pt>
              </c:strCache>
            </c:strRef>
          </c:tx>
          <c:spPr>
            <a:solidFill>
              <a:schemeClr val="accent1">
                <a:tint val="5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빈도수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F6-411E-BF6C-147D75D867ED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내용</c:v>
                </c:pt>
              </c:strCache>
            </c:strRef>
          </c:tx>
          <c:spPr>
            <a:solidFill>
              <a:schemeClr val="accent1">
                <a:tint val="4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빈도수</c:v>
                </c:pt>
              </c:strCache>
            </c:strRef>
          </c:cat>
          <c:val>
            <c:numRef>
              <c:f>Sheet1!$K$2</c:f>
              <c:numCache>
                <c:formatCode>General</c:formatCode>
                <c:ptCount val="1"/>
                <c:pt idx="0">
                  <c:v>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FF6-411E-BF6C-147D75D867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5367936"/>
        <c:axId val="1075369248"/>
      </c:barChart>
      <c:catAx>
        <c:axId val="107536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75369248"/>
        <c:crosses val="autoZero"/>
        <c:auto val="1"/>
        <c:lblAlgn val="ctr"/>
        <c:lblOffset val="100"/>
        <c:noMultiLvlLbl val="0"/>
      </c:catAx>
      <c:valAx>
        <c:axId val="1075369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7536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9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별점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  <a:tailEnd w="lg" len="lg"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38화</c:v>
                </c:pt>
                <c:pt idx="1">
                  <c:v>39화</c:v>
                </c:pt>
                <c:pt idx="2">
                  <c:v>40화</c:v>
                </c:pt>
                <c:pt idx="3">
                  <c:v>41화</c:v>
                </c:pt>
                <c:pt idx="4">
                  <c:v>42화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9.5500000000000007</c:v>
                </c:pt>
                <c:pt idx="1">
                  <c:v>9.35</c:v>
                </c:pt>
                <c:pt idx="2">
                  <c:v>9.27</c:v>
                </c:pt>
                <c:pt idx="3">
                  <c:v>9.7200000000000006</c:v>
                </c:pt>
                <c:pt idx="4">
                  <c:v>9.76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AC-43E7-BBF4-8F7B6FC4F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2635920"/>
        <c:axId val="612636576"/>
      </c:lineChart>
      <c:catAx>
        <c:axId val="612635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2636576"/>
        <c:crosses val="autoZero"/>
        <c:auto val="1"/>
        <c:lblAlgn val="ctr"/>
        <c:lblOffset val="100"/>
        <c:noMultiLvlLbl val="0"/>
      </c:catAx>
      <c:valAx>
        <c:axId val="612636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2635920"/>
        <c:crosses val="autoZero"/>
        <c:crossBetween val="between"/>
      </c:valAx>
      <c:spPr>
        <a:solidFill>
          <a:srgbClr val="222A35"/>
        </a:solidFill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9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별점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  <a:tailEnd w="lg" len="lg"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tailEnd w="lg" len="lg"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38화</c:v>
                </c:pt>
                <c:pt idx="1">
                  <c:v>39화</c:v>
                </c:pt>
                <c:pt idx="2">
                  <c:v>40화</c:v>
                </c:pt>
                <c:pt idx="3">
                  <c:v>41화</c:v>
                </c:pt>
                <c:pt idx="4">
                  <c:v>42화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398</c:v>
                </c:pt>
                <c:pt idx="1">
                  <c:v>410</c:v>
                </c:pt>
                <c:pt idx="2">
                  <c:v>372</c:v>
                </c:pt>
                <c:pt idx="3">
                  <c:v>560</c:v>
                </c:pt>
                <c:pt idx="4">
                  <c:v>172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AC-43E7-BBF4-8F7B6FC4F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2635920"/>
        <c:axId val="612636576"/>
      </c:lineChart>
      <c:catAx>
        <c:axId val="612635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2636576"/>
        <c:crosses val="autoZero"/>
        <c:auto val="1"/>
        <c:lblAlgn val="ctr"/>
        <c:lblOffset val="100"/>
        <c:noMultiLvlLbl val="0"/>
      </c:catAx>
      <c:valAx>
        <c:axId val="612636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263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9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23320582025808"/>
          <c:y val="0.18989602384075238"/>
          <c:w val="0.85541750167695918"/>
          <c:h val="0.62632544743335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8.16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트윗량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6F-43AF-AE1B-E390171002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8.17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트윗량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6F-43AF-AE1B-E390171002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8.18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트윗량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6F-43AF-AE1B-E3901710022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8.19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트윗량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6F-43AF-AE1B-E3901710022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8.20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트윗량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6F-43AF-AE1B-E3901710022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8.21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트윗량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C6F-43AF-AE1B-E3901710022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8.22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트윗량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C6F-43AF-AE1B-E390171002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1007056"/>
        <c:axId val="1031009352"/>
      </c:barChart>
      <c:catAx>
        <c:axId val="103100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1009352"/>
        <c:crosses val="autoZero"/>
        <c:auto val="1"/>
        <c:lblAlgn val="ctr"/>
        <c:lblOffset val="100"/>
        <c:noMultiLvlLbl val="0"/>
      </c:catAx>
      <c:valAx>
        <c:axId val="1031009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100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9740252170940024E-2"/>
          <c:y val="8.7602766241536179E-2"/>
          <c:w val="0.89999989592185381"/>
          <c:h val="6.13856386251555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9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22A2A-45C3-4A10-8476-BE6A8490B1D0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09669-DB10-4A27-9637-C58C250F38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98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‘웹툰 댓글 분석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주제로 발표를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장혜원입니다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09669-DB10-4A27-9637-C58C250F38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74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분석할 내용을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크게 두 가지로 나누어 생각을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해봤습니다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새롭게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업로드된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화라면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화에 대해 독자들이 긍정적인지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부정적인지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내용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분량이라던가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작가와 작품에 대한 직접 적인 언급을 하는 댓글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결제해서 미리 본 유료독자들의 댓글만을 분석해서 유료독자들의 반응은 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떨지 분석하기로 했습니다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이런 내용들이 인기 웹툰과 비인기 웹툰에서는 어떤 차이를 보일지 생각해봤습니다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998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표는 저희가 분석할 내용을 정의한 사항들을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명세한 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67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일단 저희는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네이버웹툰과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트위터에서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데이터를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수집했습니다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댓글을 수집할 많은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 플랫폼 중 네이버를 선택한 이유는 플랫폼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위이기도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망생들이 연재할 수 있는 오픈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챌린지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플랫폼을 제공하기 때문에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분석과 탐색하는 과정을 위해서는 무작위로 웹툰을 선정해서 댓글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만건을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수집해 활용했고요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초기 목표는 모든 장르의 웹툰 댓글을 분석해서 비교하는 것이었으나 시간상 장르를 선택해야했습니다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 비교를 위해서는 순정 장르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+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순정 선택한 이유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그중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인기웹투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비인기웹툰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선택해서 총 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만건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댓글을 수집했습니다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53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 프로젝트의 대상은 웹툰 작가들과 웹툰 작가 지망생들입니다 혹은 웹툰 플랫폼 관계자가 될 수도 있겠죠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368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 프로젝트의 대상은 웹툰 작가들과 웹툰 작가 지망생들입니다 혹은 웹툰 플랫폼 관계자가 될 수도 있겠죠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9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 프로젝트의 대상은 웹툰 작가들과 웹툰 작가 지망생들입니다 혹은 웹툰 플랫폼 관계자가 될 수도 있겠죠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779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543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10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47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8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일단 본격적인 내용 설명에 앞서서 팀원 소개를 잠시 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조는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네명으로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구성되어있는데요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 과정을 칼같이 분담하지 않고 각 과정에서 세부적으로 분담하면서 같이 배웠기 때문에 프로젝트를 진행하며 많이 얻은 것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그동안 고생한 조원들에게 수고했다는 말을 보내고 싶습니다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000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55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286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757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15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574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061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33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5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30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859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돌아와서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이번 시간에 저희 조가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 댓글 분석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프로젝트를 기획하게 된 배경과 그에 대한 분석 내용 및 방법 그리고 결과 순으로 말씀드리겠습니다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22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13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확장이 용이합니다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014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확장이 용이합니다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73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확장이 용이합니다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181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 같은 경우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좋아하는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웹툰은 자정까지 기다리거나 기다리기 힘들면 결제해서 미리 보기도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3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모바일로 어디서든 보기 쉽고 재밌는 컨텐츠인 웹툰은 그 인기가 점점 더 커지고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따라 웹툰 시장도 증가하고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8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8800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억원을 돌파했고 해외매출도 증가함으로써 새로운 한류의 가지가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635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웹툰 시장이 커지는 만큼 그에 큰 기여를 하는 작가들도 꾸준히 늘어나는 추세이고</a:t>
            </a:r>
            <a:r>
              <a:rPr lang="en-US" altLang="ko-KR" dirty="0"/>
              <a:t>/</a:t>
            </a:r>
            <a:r>
              <a:rPr lang="ko-KR" altLang="en-US" dirty="0"/>
              <a:t> 현재 기준으로는 </a:t>
            </a:r>
            <a:r>
              <a:rPr lang="en-US" altLang="ko-KR" dirty="0"/>
              <a:t>7</a:t>
            </a:r>
            <a:r>
              <a:rPr lang="ko-KR" altLang="en-US" dirty="0"/>
              <a:t>천명 가까이 됩니다 또</a:t>
            </a:r>
            <a:r>
              <a:rPr lang="en-US" altLang="ko-KR" dirty="0"/>
              <a:t>,’</a:t>
            </a:r>
            <a:r>
              <a:rPr lang="ko-KR" altLang="en-US" dirty="0"/>
              <a:t>웹툰 작가 </a:t>
            </a:r>
            <a:r>
              <a:rPr lang="ko-KR" altLang="en-US" dirty="0" err="1"/>
              <a:t>지망생＇의</a:t>
            </a:r>
            <a:r>
              <a:rPr lang="ko-KR" altLang="en-US" dirty="0"/>
              <a:t> </a:t>
            </a:r>
            <a:r>
              <a:rPr lang="ko-KR" altLang="en-US" dirty="0" err="1"/>
              <a:t>줄임말인</a:t>
            </a:r>
            <a:r>
              <a:rPr lang="ko-KR" altLang="en-US" dirty="0"/>
              <a:t> </a:t>
            </a:r>
            <a:r>
              <a:rPr lang="ko-KR" altLang="en-US" dirty="0" err="1"/>
              <a:t>웹망생이라는</a:t>
            </a:r>
            <a:r>
              <a:rPr lang="ko-KR" altLang="en-US" dirty="0"/>
              <a:t> 신조어가 생길 정도로 웹툰 작가가 되기를 희망하는 수도 늘어나고 있습니다</a:t>
            </a:r>
            <a:r>
              <a:rPr lang="en-US" altLang="ko-KR" dirty="0"/>
              <a:t>.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이부분에 주목해서 우리가 매일 보는 컨텐츠인 웹툰을 제작하는 이들에게 어떻게 도움을 줄 수 있을까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생각으로 시작하게 됐습니다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496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 웹툰을 기준으로 보통 인기있는 작품의 경우평균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3-4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종종 만개 이상의 댓글이 달립니다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댓글은 독자들과 작가가 직접적으로 소통하는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공간이잖아요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 댓글들을 분석해서 작가들에게 전달함으로써 피드백을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쉽게하고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컨텐츠에 기여하도록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하는것이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0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 댓글들을 분석해서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대상인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작가들에게 전달함으로써 피드백을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쉽게하고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컨텐츠에 기여하도록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하는것이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88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프로젝트의 대상이 되는 작가와 작가 지망생들 몇 분에게 설문 조사를 메일로 부탁드렸는데요 그중 소수가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답해주셨지만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이로 힌트를 얻을 수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FA4BE-66E0-4BD7-9C92-E196BADED46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10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4BB9-1D9A-4FFF-B749-1FB844384F7D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2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7A92-BF24-49AA-8D79-7539FF7D3C7D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03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F4E8-19BB-4DB6-BAD5-B275EF46D327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0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1826-B782-4582-BCD3-E3DC11FBC3E7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6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FB261-6773-4BCA-BF2A-EC2CFE359F6E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5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D77A-DC6D-48C0-AD7D-D5825C7A5D6C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14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A8D23-F189-4B32-BF96-51992F27BF20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0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1BCC-EBBE-4C75-B1E4-E915106D40BD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33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C7DF-DAA7-4226-850C-523B916A833D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3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126F-5D04-4697-A78E-CFBF69DDDD73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6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4FA0D-0A74-4899-8741-A25967C5F379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972D7-B2CE-4266-97A2-A80A13200572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2E4CC-3D95-4F39-A033-DD1BD5B4F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2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2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A1865D8-9215-42D0-B60E-6FAFD9F2CEC4}"/>
              </a:ext>
            </a:extLst>
          </p:cNvPr>
          <p:cNvSpPr/>
          <p:nvPr/>
        </p:nvSpPr>
        <p:spPr>
          <a:xfrm>
            <a:off x="1460007" y="1981723"/>
            <a:ext cx="2521619" cy="728913"/>
          </a:xfrm>
          <a:prstGeom prst="rect">
            <a:avLst/>
          </a:prstGeom>
          <a:solidFill>
            <a:srgbClr val="88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8706B3-DC3A-4309-8840-9E5AA4E55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820" y="1969709"/>
            <a:ext cx="6082018" cy="758374"/>
          </a:xfrm>
        </p:spPr>
        <p:txBody>
          <a:bodyPr>
            <a:noAutofit/>
          </a:bodyPr>
          <a:lstStyle/>
          <a:p>
            <a:r>
              <a:rPr lang="ko-KR" altLang="en-US" sz="4800" dirty="0">
                <a:solidFill>
                  <a:srgbClr val="FB207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웹툰 댓글 </a:t>
            </a:r>
            <a:r>
              <a:rPr lang="ko-KR" altLang="en-US" sz="4800" dirty="0">
                <a:solidFill>
                  <a:schemeClr val="bg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537249-4C0B-4123-94D2-94A7DE39A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8484" y="2947117"/>
            <a:ext cx="2902591" cy="481883"/>
          </a:xfrm>
        </p:spPr>
        <p:txBody>
          <a:bodyPr>
            <a:normAutofit/>
          </a:bodyPr>
          <a:lstStyle/>
          <a:p>
            <a:pPr algn="l"/>
            <a:r>
              <a:rPr lang="en-US" altLang="ko-KR" sz="1200" dirty="0">
                <a:solidFill>
                  <a:srgbClr val="787D8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6</a:t>
            </a:r>
            <a:r>
              <a:rPr lang="ko-KR" altLang="en-US" sz="1200" dirty="0">
                <a:solidFill>
                  <a:srgbClr val="787D8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조 데굴데굴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79162-B08D-453E-BC4E-FBE90B49C8BF}"/>
              </a:ext>
            </a:extLst>
          </p:cNvPr>
          <p:cNvSpPr txBox="1"/>
          <p:nvPr/>
        </p:nvSpPr>
        <p:spPr>
          <a:xfrm>
            <a:off x="1498483" y="2723370"/>
            <a:ext cx="262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87D83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200" dirty="0">
              <a:solidFill>
                <a:srgbClr val="787D83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83ABF90C-BEF8-4CC2-9473-BCBEE969BFC5}"/>
              </a:ext>
            </a:extLst>
          </p:cNvPr>
          <p:cNvSpPr txBox="1">
            <a:spLocks/>
          </p:cNvSpPr>
          <p:nvPr/>
        </p:nvSpPr>
        <p:spPr>
          <a:xfrm>
            <a:off x="1498484" y="1329137"/>
            <a:ext cx="2902591" cy="316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2019.08.28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66107EFE-F6AA-4F1D-8E70-89930BF2BE60}"/>
              </a:ext>
            </a:extLst>
          </p:cNvPr>
          <p:cNvSpPr txBox="1">
            <a:spLocks/>
          </p:cNvSpPr>
          <p:nvPr/>
        </p:nvSpPr>
        <p:spPr>
          <a:xfrm>
            <a:off x="1498484" y="1603391"/>
            <a:ext cx="2902591" cy="316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빅데이터 캠퍼스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6" name="그림 5" descr="사진이(가) 표시된 사진&#10;&#10;자동 생성된 설명">
            <a:extLst>
              <a:ext uri="{FF2B5EF4-FFF2-40B4-BE49-F238E27FC236}">
                <a16:creationId xmlns:a16="http://schemas.microsoft.com/office/drawing/2014/main" id="{599253F7-2B35-4213-AFAE-B3AD8E819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18" y="2971179"/>
            <a:ext cx="4102112" cy="33738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E923F4D-40F3-46E4-A9C9-E6C39E25DED8}"/>
              </a:ext>
            </a:extLst>
          </p:cNvPr>
          <p:cNvGrpSpPr/>
          <p:nvPr/>
        </p:nvGrpSpPr>
        <p:grpSpPr>
          <a:xfrm>
            <a:off x="11073469" y="310270"/>
            <a:ext cx="767778" cy="767778"/>
            <a:chOff x="8181780" y="171789"/>
            <a:chExt cx="828000" cy="828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94ECA6-1F53-4752-AF60-7E1B5B439009}"/>
                </a:ext>
              </a:extLst>
            </p:cNvPr>
            <p:cNvSpPr/>
            <p:nvPr/>
          </p:nvSpPr>
          <p:spPr>
            <a:xfrm flipV="1">
              <a:off x="8181780" y="275876"/>
              <a:ext cx="828000" cy="18000"/>
            </a:xfrm>
            <a:prstGeom prst="rect">
              <a:avLst/>
            </a:prstGeom>
            <a:solidFill>
              <a:srgbClr val="E7E6E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5BC63E-71D5-47DD-AFC4-C697EDEEF56F}"/>
                </a:ext>
              </a:extLst>
            </p:cNvPr>
            <p:cNvSpPr/>
            <p:nvPr/>
          </p:nvSpPr>
          <p:spPr>
            <a:xfrm rot="16200000" flipV="1">
              <a:off x="8471788" y="576789"/>
              <a:ext cx="828000" cy="18000"/>
            </a:xfrm>
            <a:prstGeom prst="rect">
              <a:avLst/>
            </a:prstGeom>
            <a:solidFill>
              <a:srgbClr val="E7E6E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097D84F-9436-4439-B903-A844439241CC}"/>
              </a:ext>
            </a:extLst>
          </p:cNvPr>
          <p:cNvGrpSpPr/>
          <p:nvPr/>
        </p:nvGrpSpPr>
        <p:grpSpPr>
          <a:xfrm rot="10800000">
            <a:off x="482542" y="5673717"/>
            <a:ext cx="767778" cy="767778"/>
            <a:chOff x="8181780" y="171789"/>
            <a:chExt cx="828000" cy="82800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60AAA3B-3EFE-462F-B82E-623967AE4A13}"/>
                </a:ext>
              </a:extLst>
            </p:cNvPr>
            <p:cNvSpPr/>
            <p:nvPr/>
          </p:nvSpPr>
          <p:spPr>
            <a:xfrm flipV="1">
              <a:off x="8181780" y="275876"/>
              <a:ext cx="828000" cy="18000"/>
            </a:xfrm>
            <a:prstGeom prst="rect">
              <a:avLst/>
            </a:prstGeom>
            <a:solidFill>
              <a:srgbClr val="E7E6E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4013CB5-82AB-4F71-89B1-9B33619F1221}"/>
                </a:ext>
              </a:extLst>
            </p:cNvPr>
            <p:cNvSpPr/>
            <p:nvPr/>
          </p:nvSpPr>
          <p:spPr>
            <a:xfrm rot="16200000" flipV="1">
              <a:off x="8471788" y="576789"/>
              <a:ext cx="828000" cy="18000"/>
            </a:xfrm>
            <a:prstGeom prst="rect">
              <a:avLst/>
            </a:prstGeom>
            <a:solidFill>
              <a:srgbClr val="E7E6E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5394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5CC7F7AA-D6A6-414A-8265-6C11407F7579}"/>
              </a:ext>
            </a:extLst>
          </p:cNvPr>
          <p:cNvSpPr/>
          <p:nvPr/>
        </p:nvSpPr>
        <p:spPr>
          <a:xfrm rot="5400000">
            <a:off x="5666369" y="1792231"/>
            <a:ext cx="634405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858D554C-9B1F-4EB8-B2E6-08926EC52833}"/>
              </a:ext>
            </a:extLst>
          </p:cNvPr>
          <p:cNvSpPr/>
          <p:nvPr/>
        </p:nvSpPr>
        <p:spPr>
          <a:xfrm rot="10800000" flipV="1">
            <a:off x="3977625" y="1322177"/>
            <a:ext cx="3983524" cy="577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421143-B11A-4BBD-800F-038F5313D098}"/>
              </a:ext>
            </a:extLst>
          </p:cNvPr>
          <p:cNvSpPr txBox="1"/>
          <p:nvPr/>
        </p:nvSpPr>
        <p:spPr>
          <a:xfrm>
            <a:off x="4017386" y="1314783"/>
            <a:ext cx="3972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무엇을 분석할 것인가</a:t>
            </a:r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072592-7DE6-4927-94B1-3F816AE2DD90}"/>
              </a:ext>
            </a:extLst>
          </p:cNvPr>
          <p:cNvSpPr txBox="1"/>
          <p:nvPr/>
        </p:nvSpPr>
        <p:spPr>
          <a:xfrm>
            <a:off x="3899928" y="2439105"/>
            <a:ext cx="16722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8CD76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</a:t>
            </a:r>
            <a:r>
              <a:rPr lang="ko-KR" altLang="en-US" sz="2800" dirty="0" err="1">
                <a:solidFill>
                  <a:srgbClr val="8CD7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회차</a:t>
            </a:r>
            <a:r>
              <a:rPr lang="ko-KR" altLang="en-US" sz="2800" dirty="0">
                <a:solidFill>
                  <a:srgbClr val="8CD76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</a:t>
            </a:r>
            <a:br>
              <a:rPr lang="en-US" altLang="ko-KR" sz="2800" dirty="0">
                <a:solidFill>
                  <a:srgbClr val="8CD76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2800" dirty="0">
                <a:solidFill>
                  <a:srgbClr val="8CD76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</a:t>
            </a:r>
            <a:endParaRPr lang="en-US" altLang="ko-KR" sz="2800" dirty="0">
              <a:solidFill>
                <a:srgbClr val="8CD76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AD273C-9DC8-468C-BC26-96D0F46E72E0}"/>
              </a:ext>
            </a:extLst>
          </p:cNvPr>
          <p:cNvSpPr txBox="1"/>
          <p:nvPr/>
        </p:nvSpPr>
        <p:spPr>
          <a:xfrm>
            <a:off x="6388711" y="2439105"/>
            <a:ext cx="16754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8CD76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장르의</a:t>
            </a:r>
            <a:endParaRPr lang="en-US" altLang="ko-KR" dirty="0">
              <a:solidFill>
                <a:srgbClr val="8CD76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8CD7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인기</a:t>
            </a:r>
            <a:r>
              <a:rPr lang="en-US" altLang="ko-KR" sz="2000" dirty="0">
                <a:solidFill>
                  <a:srgbClr val="8CD7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ᆞ</a:t>
            </a:r>
            <a:r>
              <a:rPr lang="ko-KR" altLang="en-US" sz="2000" dirty="0">
                <a:solidFill>
                  <a:srgbClr val="8CD7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비인기 </a:t>
            </a:r>
            <a:endParaRPr lang="en-US" altLang="ko-KR" sz="2000" dirty="0">
              <a:solidFill>
                <a:srgbClr val="8CD767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8CD76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웹툰 비교</a:t>
            </a:r>
            <a:endParaRPr lang="en-US" altLang="ko-KR" dirty="0">
              <a:solidFill>
                <a:srgbClr val="8CD76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E8C23D3-7821-425A-9BD1-DAF13DAE5290}"/>
              </a:ext>
            </a:extLst>
          </p:cNvPr>
          <p:cNvGrpSpPr/>
          <p:nvPr/>
        </p:nvGrpSpPr>
        <p:grpSpPr>
          <a:xfrm>
            <a:off x="4918722" y="2117889"/>
            <a:ext cx="2126848" cy="229894"/>
            <a:chOff x="3414819" y="2121047"/>
            <a:chExt cx="2126848" cy="229894"/>
          </a:xfrm>
        </p:grpSpPr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B2163CDF-022E-45A7-8C7E-77C6ADD3E4F6}"/>
                </a:ext>
              </a:extLst>
            </p:cNvPr>
            <p:cNvSpPr/>
            <p:nvPr/>
          </p:nvSpPr>
          <p:spPr>
            <a:xfrm>
              <a:off x="3417667" y="2121047"/>
              <a:ext cx="2124000" cy="288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CDF8E688-45AD-4531-A76B-0804EF064AD4}"/>
                </a:ext>
              </a:extLst>
            </p:cNvPr>
            <p:cNvSpPr/>
            <p:nvPr/>
          </p:nvSpPr>
          <p:spPr>
            <a:xfrm rot="5400000">
              <a:off x="3321219" y="2223874"/>
              <a:ext cx="216000" cy="288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">
              <a:extLst>
                <a:ext uri="{FF2B5EF4-FFF2-40B4-BE49-F238E27FC236}">
                  <a16:creationId xmlns:a16="http://schemas.microsoft.com/office/drawing/2014/main" id="{EDC07199-B030-4769-B722-47D67B613FC5}"/>
                </a:ext>
              </a:extLst>
            </p:cNvPr>
            <p:cNvSpPr/>
            <p:nvPr/>
          </p:nvSpPr>
          <p:spPr>
            <a:xfrm rot="5400000">
              <a:off x="5419267" y="2228541"/>
              <a:ext cx="216000" cy="288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A7EF65-C89C-4E5F-9095-A94080D0858A}"/>
              </a:ext>
            </a:extLst>
          </p:cNvPr>
          <p:cNvSpPr txBox="1"/>
          <p:nvPr/>
        </p:nvSpPr>
        <p:spPr>
          <a:xfrm>
            <a:off x="2538262" y="3489199"/>
            <a:ext cx="311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 화에 대한 </a:t>
            </a:r>
            <a:r>
              <a:rPr lang="ko-KR" altLang="en-US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독자들의 반응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0BE182-997E-42B7-BC29-CB3D55289849}"/>
              </a:ext>
            </a:extLst>
          </p:cNvPr>
          <p:cNvSpPr txBox="1"/>
          <p:nvPr/>
        </p:nvSpPr>
        <p:spPr>
          <a:xfrm>
            <a:off x="2849243" y="3860220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작가</a:t>
            </a:r>
            <a:r>
              <a:rPr lang="en-US" altLang="ko-KR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독자 언급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C11C7E-A7E5-4013-869D-ADEA13A03A5F}"/>
              </a:ext>
            </a:extLst>
          </p:cNvPr>
          <p:cNvSpPr txBox="1"/>
          <p:nvPr/>
        </p:nvSpPr>
        <p:spPr>
          <a:xfrm>
            <a:off x="3047214" y="457116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변화율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수 추이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371339-34B9-4089-9E16-3C7594182008}"/>
              </a:ext>
            </a:extLst>
          </p:cNvPr>
          <p:cNvSpPr txBox="1"/>
          <p:nvPr/>
        </p:nvSpPr>
        <p:spPr>
          <a:xfrm>
            <a:off x="3609869" y="4218303"/>
            <a:ext cx="19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유료 독자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들의 반응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783092-AEE8-487A-AAF1-C4B89A4C825B}"/>
              </a:ext>
            </a:extLst>
          </p:cNvPr>
          <p:cNvSpPr txBox="1"/>
          <p:nvPr/>
        </p:nvSpPr>
        <p:spPr>
          <a:xfrm>
            <a:off x="3466400" y="4924023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트위터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C7225F-9723-4C33-B8CA-BCC1DEFFB3C1}"/>
              </a:ext>
            </a:extLst>
          </p:cNvPr>
          <p:cNvSpPr txBox="1"/>
          <p:nvPr/>
        </p:nvSpPr>
        <p:spPr>
          <a:xfrm>
            <a:off x="6354837" y="3495314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장르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</a:t>
            </a:r>
            <a:r>
              <a:rPr lang="en-US" altLang="ko-KR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 </a:t>
            </a:r>
            <a:r>
              <a:rPr lang="ko-KR" altLang="en-US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비인기 웹툰</a:t>
            </a:r>
            <a:endParaRPr lang="en-US" altLang="ko-KR" dirty="0"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5FDFA2-8C08-49CF-BA27-DBB0571F7A77}"/>
              </a:ext>
            </a:extLst>
          </p:cNvPr>
          <p:cNvSpPr txBox="1"/>
          <p:nvPr/>
        </p:nvSpPr>
        <p:spPr>
          <a:xfrm>
            <a:off x="6535604" y="3947005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작가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작품에 대한 </a:t>
            </a:r>
            <a:b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독자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언급량과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내용 차이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0F0168-066D-4EBC-8F6C-75B6A9E5226F}"/>
              </a:ext>
            </a:extLst>
          </p:cNvPr>
          <p:cNvSpPr txBox="1"/>
          <p:nvPr/>
        </p:nvSpPr>
        <p:spPr>
          <a:xfrm>
            <a:off x="6394912" y="457727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평균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수 평균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E84D5C-2C93-4D74-A305-28AF50E945D1}"/>
              </a:ext>
            </a:extLst>
          </p:cNvPr>
          <p:cNvSpPr txBox="1"/>
          <p:nvPr/>
        </p:nvSpPr>
        <p:spPr>
          <a:xfrm>
            <a:off x="6386896" y="4950234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트위터에서의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언급량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EA5457-33D7-4B08-9F30-D4426CC7EFF6}"/>
              </a:ext>
            </a:extLst>
          </p:cNvPr>
          <p:cNvCxnSpPr>
            <a:cxnSpLocks/>
          </p:cNvCxnSpPr>
          <p:nvPr/>
        </p:nvCxnSpPr>
        <p:spPr>
          <a:xfrm flipV="1">
            <a:off x="6006430" y="2971800"/>
            <a:ext cx="0" cy="1978434"/>
          </a:xfrm>
          <a:prstGeom prst="line">
            <a:avLst/>
          </a:prstGeom>
          <a:ln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D5692D6-1D30-4AD6-9FB4-FA191A4DC285}"/>
              </a:ext>
            </a:extLst>
          </p:cNvPr>
          <p:cNvGrpSpPr/>
          <p:nvPr/>
        </p:nvGrpSpPr>
        <p:grpSpPr>
          <a:xfrm>
            <a:off x="448913" y="201504"/>
            <a:ext cx="2783506" cy="6401133"/>
            <a:chOff x="448913" y="201504"/>
            <a:chExt cx="2783506" cy="64011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C52899-4000-4D43-A30F-27498D12D282}"/>
                </a:ext>
              </a:extLst>
            </p:cNvPr>
            <p:cNvSpPr txBox="1"/>
            <p:nvPr/>
          </p:nvSpPr>
          <p:spPr>
            <a:xfrm>
              <a:off x="606665" y="6341027"/>
              <a:ext cx="26257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Dongguk University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FA0705C-D510-4E2A-9564-9C41E57173B3}"/>
                </a:ext>
              </a:extLst>
            </p:cNvPr>
            <p:cNvSpPr txBox="1"/>
            <p:nvPr/>
          </p:nvSpPr>
          <p:spPr>
            <a:xfrm>
              <a:off x="834806" y="386168"/>
              <a:ext cx="176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목표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9F2ED5-F5C6-4982-A043-D4C21A6A3328}"/>
                </a:ext>
              </a:extLst>
            </p:cNvPr>
            <p:cNvSpPr txBox="1"/>
            <p:nvPr/>
          </p:nvSpPr>
          <p:spPr>
            <a:xfrm>
              <a:off x="448913" y="201504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endParaRPr lang="ko-KR" altLang="en-US" sz="4400" dirty="0">
                <a:solidFill>
                  <a:srgbClr val="78CD6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5107931-9849-47BC-B596-16F7B4BD4BFB}"/>
                </a:ext>
              </a:extLst>
            </p:cNvPr>
            <p:cNvSpPr/>
            <p:nvPr/>
          </p:nvSpPr>
          <p:spPr>
            <a:xfrm>
              <a:off x="606665" y="857735"/>
              <a:ext cx="1692000" cy="36267"/>
            </a:xfrm>
            <a:prstGeom prst="rect">
              <a:avLst/>
            </a:prstGeom>
            <a:solidFill>
              <a:srgbClr val="88D37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78CD6D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28AD79D-303F-4396-BB58-B48D48E16C07}"/>
              </a:ext>
            </a:extLst>
          </p:cNvPr>
          <p:cNvSpPr txBox="1"/>
          <p:nvPr/>
        </p:nvSpPr>
        <p:spPr>
          <a:xfrm>
            <a:off x="11476819" y="6317943"/>
            <a:ext cx="374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20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EAF2A81-B742-4B23-AA73-0769B564F5FF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FE2885-CB67-4663-90AA-2A81B1C3E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014812"/>
              </p:ext>
            </p:extLst>
          </p:nvPr>
        </p:nvGraphicFramePr>
        <p:xfrm>
          <a:off x="1697079" y="951958"/>
          <a:ext cx="7144712" cy="5076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4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2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0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각 </a:t>
                      </a:r>
                      <a:r>
                        <a:rPr kumimoji="0" lang="ko-KR" altLang="en-US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회차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별 분석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210893" marR="89277" marT="44639" marB="4463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2A35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CONTENTS</a:t>
                      </a:r>
                    </a:p>
                  </a:txBody>
                  <a:tcPr marL="210893" marR="89277" marT="44639" marB="4463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같은 장르 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인기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비인기 웹툰 비교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210893" marR="89277" marT="44639" marB="4463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1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회차에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대한 긍정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부정 반응 </a:t>
                      </a:r>
                    </a:p>
                  </a:txBody>
                  <a:tcPr marL="210893" marR="89277" marT="44639" marB="4463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0" dirty="0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감성 분석</a:t>
                      </a:r>
                      <a:endParaRPr lang="en-US" altLang="ko-KR" sz="1500" b="0" dirty="0">
                        <a:solidFill>
                          <a:srgbClr val="222A35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10893" marR="89277" marT="44639" marB="446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회차에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대한 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긍정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부정 반응 비교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0893" marR="89277" marT="44639" marB="4463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8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회차에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대한</a:t>
                      </a:r>
                      <a:b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작가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작품 언급 댓글</a:t>
                      </a:r>
                    </a:p>
                  </a:txBody>
                  <a:tcPr marL="210893" marR="89277" marT="44639" marB="4463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0" dirty="0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작가</a:t>
                      </a:r>
                      <a:r>
                        <a:rPr lang="en-US" altLang="ko-KR" sz="1500" b="0" dirty="0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500" b="0" dirty="0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작품 키워드</a:t>
                      </a:r>
                      <a:endParaRPr lang="en-US" altLang="ko-KR" sz="1500" b="0" dirty="0">
                        <a:solidFill>
                          <a:srgbClr val="222A35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10893" marR="89277" marT="44639" marB="446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인기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비인기 웹툰의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댓글에서 작가 작품 언급 차이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0893" marR="89277" marT="44639" marB="4463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회차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댓글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줄 요약 </a:t>
                      </a:r>
                    </a:p>
                  </a:txBody>
                  <a:tcPr marL="210893" marR="89277" marT="44639" marB="4463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0" dirty="0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댓글 요약</a:t>
                      </a:r>
                      <a:endParaRPr lang="en-US" altLang="ko-KR" sz="1500" b="0" dirty="0">
                        <a:solidFill>
                          <a:srgbClr val="222A35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10893" marR="89277" marT="44639" marB="446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</a:p>
                  </a:txBody>
                  <a:tcPr marL="210893" marR="89277" marT="44639" marB="4463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유료독자들의 반응</a:t>
                      </a:r>
                      <a:b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감성분석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작가 작품 키워드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0893" marR="89277" marT="44639" marB="4463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0" dirty="0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유료 독자</a:t>
                      </a:r>
                      <a:br>
                        <a:rPr lang="en-US" altLang="ko-KR" sz="1500" b="0" dirty="0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500" b="0" dirty="0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댓글 반응     </a:t>
                      </a:r>
                      <a:endParaRPr lang="en-US" altLang="ko-KR" sz="1500" b="0" dirty="0">
                        <a:solidFill>
                          <a:srgbClr val="222A35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10893" marR="89277" marT="44639" marB="446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</a:p>
                  </a:txBody>
                  <a:tcPr marL="210893" marR="89277" marT="44639" marB="4463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08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회차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업로드 된 날짜로부터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약 일주일 내의 트위터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언급량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0893" marR="89277" marT="44639" marB="4463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0" dirty="0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트위터 </a:t>
                      </a:r>
                      <a:r>
                        <a:rPr lang="ko-KR" altLang="en-US" sz="1500" b="0" dirty="0" err="1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언급량</a:t>
                      </a:r>
                      <a:endParaRPr lang="en-US" altLang="ko-KR" sz="1500" b="0" dirty="0">
                        <a:solidFill>
                          <a:srgbClr val="222A35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10893" marR="89277" marT="44639" marB="446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날짜 상관 없이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트위터 전체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언급량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비교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0893" marR="89277" marT="44639" marB="4463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407571"/>
                  </a:ext>
                </a:extLst>
              </a:tr>
              <a:tr h="5829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 수 추이 그래프</a:t>
                      </a:r>
                    </a:p>
                  </a:txBody>
                  <a:tcPr marL="210893" marR="89277" marT="44639" marB="4463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0" dirty="0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댓글 수</a:t>
                      </a:r>
                      <a:endParaRPr lang="en-US" altLang="ko-KR" sz="1500" b="0" dirty="0">
                        <a:solidFill>
                          <a:srgbClr val="222A35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10893" marR="89277" marT="44639" marB="446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평균 댓글 수 비교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0893" marR="89277" marT="44639" marB="4463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314209"/>
                  </a:ext>
                </a:extLst>
              </a:tr>
              <a:tr h="5829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변화 그래프</a:t>
                      </a:r>
                    </a:p>
                  </a:txBody>
                  <a:tcPr marL="210893" marR="89277" marT="44639" marB="4463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500" b="0" dirty="0" err="1">
                          <a:solidFill>
                            <a:srgbClr val="222A35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별점</a:t>
                      </a:r>
                      <a:endParaRPr lang="en-US" altLang="ko-KR" sz="1500" b="0" dirty="0">
                        <a:solidFill>
                          <a:srgbClr val="222A35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10893" marR="89277" marT="44639" marB="4463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B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평균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비교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10893" marR="89277" marT="44639" marB="4463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2184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2FD1FBC-25C5-4467-9C87-4A4DE6B3AC96}"/>
              </a:ext>
            </a:extLst>
          </p:cNvPr>
          <p:cNvSpPr txBox="1"/>
          <p:nvPr/>
        </p:nvSpPr>
        <p:spPr>
          <a:xfrm>
            <a:off x="10542423" y="438637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내용</a:t>
            </a:r>
            <a:endParaRPr lang="ko-KR" altLang="en-US" sz="2000" spc="-15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9995BE-27A5-40B9-8AD6-574DB870B956}"/>
              </a:ext>
            </a:extLst>
          </p:cNvPr>
          <p:cNvSpPr/>
          <p:nvPr/>
        </p:nvSpPr>
        <p:spPr>
          <a:xfrm>
            <a:off x="10032929" y="915691"/>
            <a:ext cx="1764000" cy="36267"/>
          </a:xfrm>
          <a:prstGeom prst="rect">
            <a:avLst/>
          </a:prstGeom>
          <a:solidFill>
            <a:srgbClr val="3FBE6A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815BD-81F1-479A-9A6A-97D6A2996616}"/>
              </a:ext>
            </a:extLst>
          </p:cNvPr>
          <p:cNvSpPr txBox="1"/>
          <p:nvPr/>
        </p:nvSpPr>
        <p:spPr>
          <a:xfrm>
            <a:off x="9965610" y="25946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40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8EE3A-B2B0-4685-BEF5-1E8DF02B42BC}"/>
              </a:ext>
            </a:extLst>
          </p:cNvPr>
          <p:cNvSpPr txBox="1"/>
          <p:nvPr/>
        </p:nvSpPr>
        <p:spPr>
          <a:xfrm>
            <a:off x="11476819" y="6317943"/>
            <a:ext cx="374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8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801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8DD1C78-B17C-4AB5-881E-904567C9D308}"/>
              </a:ext>
            </a:extLst>
          </p:cNvPr>
          <p:cNvSpPr txBox="1"/>
          <p:nvPr/>
        </p:nvSpPr>
        <p:spPr>
          <a:xfrm>
            <a:off x="5007862" y="512706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전처리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072C77-F796-40F7-B963-E1531422EA3B}"/>
              </a:ext>
            </a:extLst>
          </p:cNvPr>
          <p:cNvSpPr txBox="1"/>
          <p:nvPr/>
        </p:nvSpPr>
        <p:spPr>
          <a:xfrm>
            <a:off x="7174825" y="497397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0690C-6F1C-42E8-8501-610100BBB935}"/>
              </a:ext>
            </a:extLst>
          </p:cNvPr>
          <p:cNvSpPr txBox="1"/>
          <p:nvPr/>
        </p:nvSpPr>
        <p:spPr>
          <a:xfrm>
            <a:off x="2724088" y="49062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FBF6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9F8FE0-692F-4074-B86A-12C00EA36599}"/>
              </a:ext>
            </a:extLst>
          </p:cNvPr>
          <p:cNvSpPr/>
          <p:nvPr/>
        </p:nvSpPr>
        <p:spPr>
          <a:xfrm flipV="1">
            <a:off x="1339507" y="951958"/>
            <a:ext cx="9167573" cy="45719"/>
          </a:xfrm>
          <a:prstGeom prst="rect">
            <a:avLst/>
          </a:prstGeom>
          <a:gradFill flip="none" rotWithShape="1">
            <a:gsLst>
              <a:gs pos="81000">
                <a:srgbClr val="91C885"/>
              </a:gs>
              <a:gs pos="71000">
                <a:srgbClr val="8BA783"/>
              </a:gs>
              <a:gs pos="64000">
                <a:srgbClr val="7D927C"/>
              </a:gs>
              <a:gs pos="50000">
                <a:srgbClr val="6F7C74"/>
              </a:gs>
              <a:gs pos="43000">
                <a:srgbClr val="5C6865"/>
              </a:gs>
              <a:gs pos="33000">
                <a:srgbClr val="495355"/>
              </a:gs>
              <a:gs pos="0">
                <a:srgbClr val="222A35"/>
              </a:gs>
              <a:gs pos="93000">
                <a:srgbClr val="3FBF6A"/>
              </a:gs>
            </a:gsLst>
            <a:lin ang="1080000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579032-EB53-4225-B33B-B0D79666E5A7}"/>
              </a:ext>
            </a:extLst>
          </p:cNvPr>
          <p:cNvGrpSpPr/>
          <p:nvPr/>
        </p:nvGrpSpPr>
        <p:grpSpPr>
          <a:xfrm>
            <a:off x="3228885" y="848102"/>
            <a:ext cx="284350" cy="284350"/>
            <a:chOff x="1324954" y="1778558"/>
            <a:chExt cx="862124" cy="86212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28E9034-C9DC-4FC9-89E7-0C6573F649DA}"/>
                </a:ext>
              </a:extLst>
            </p:cNvPr>
            <p:cNvSpPr/>
            <p:nvPr/>
          </p:nvSpPr>
          <p:spPr>
            <a:xfrm>
              <a:off x="1324954" y="1778558"/>
              <a:ext cx="862124" cy="862124"/>
            </a:xfrm>
            <a:prstGeom prst="ellipse">
              <a:avLst/>
            </a:prstGeom>
            <a:solidFill>
              <a:srgbClr val="98B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A4BF0DD-0672-469A-ADF5-D5D9105E7FC5}"/>
                </a:ext>
              </a:extLst>
            </p:cNvPr>
            <p:cNvSpPr/>
            <p:nvPr/>
          </p:nvSpPr>
          <p:spPr>
            <a:xfrm>
              <a:off x="1449466" y="1903070"/>
              <a:ext cx="613104" cy="613104"/>
            </a:xfrm>
            <a:prstGeom prst="ellipse">
              <a:avLst/>
            </a:prstGeom>
            <a:solidFill>
              <a:srgbClr val="222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8CAA08-CDEA-41CC-898D-E6D04CC2916C}"/>
              </a:ext>
            </a:extLst>
          </p:cNvPr>
          <p:cNvSpPr/>
          <p:nvPr/>
        </p:nvSpPr>
        <p:spPr>
          <a:xfrm>
            <a:off x="5422418" y="1666376"/>
            <a:ext cx="891591" cy="4379544"/>
          </a:xfrm>
          <a:prstGeom prst="rect">
            <a:avLst/>
          </a:prstGeom>
          <a:solidFill>
            <a:srgbClr val="00B0F0">
              <a:alpha val="62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13DFF-4F64-477C-BECB-93C3F0E985E5}"/>
              </a:ext>
            </a:extLst>
          </p:cNvPr>
          <p:cNvSpPr txBox="1"/>
          <p:nvPr/>
        </p:nvSpPr>
        <p:spPr>
          <a:xfrm>
            <a:off x="5422418" y="1766336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222A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FBBEA-9EE0-471E-874E-4D3408284BED}"/>
              </a:ext>
            </a:extLst>
          </p:cNvPr>
          <p:cNvSpPr txBox="1"/>
          <p:nvPr/>
        </p:nvSpPr>
        <p:spPr>
          <a:xfrm>
            <a:off x="5521003" y="2344223"/>
            <a:ext cx="694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222A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D601B9-BB81-4CAF-A7B5-04005D1950A5}"/>
              </a:ext>
            </a:extLst>
          </p:cNvPr>
          <p:cNvSpPr txBox="1"/>
          <p:nvPr/>
        </p:nvSpPr>
        <p:spPr>
          <a:xfrm>
            <a:off x="5430434" y="3271881"/>
            <a:ext cx="883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222A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 대상</a:t>
            </a:r>
            <a:endParaRPr lang="en-US" altLang="ko-KR" sz="1600" spc="-150" dirty="0">
              <a:solidFill>
                <a:srgbClr val="222A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spc="-150" dirty="0">
                <a:solidFill>
                  <a:srgbClr val="222A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</a:t>
            </a:r>
            <a:endParaRPr lang="en-US" altLang="ko-KR" sz="1600" spc="-150" dirty="0">
              <a:solidFill>
                <a:srgbClr val="222A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spc="-150" dirty="0">
                <a:solidFill>
                  <a:srgbClr val="222A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 기준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C6CCF-5C9A-4594-BD13-19FABB227036}"/>
              </a:ext>
            </a:extLst>
          </p:cNvPr>
          <p:cNvSpPr txBox="1"/>
          <p:nvPr/>
        </p:nvSpPr>
        <p:spPr>
          <a:xfrm>
            <a:off x="2437305" y="1776992"/>
            <a:ext cx="273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좋아요 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싫어요 수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4CEB71-D077-48DC-A2A8-6E3AF7E271A9}"/>
              </a:ext>
            </a:extLst>
          </p:cNvPr>
          <p:cNvSpPr txBox="1"/>
          <p:nvPr/>
        </p:nvSpPr>
        <p:spPr>
          <a:xfrm>
            <a:off x="4003348" y="2429880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FBF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웹툰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CCEBCB-8E87-4B8C-8901-0235F53DA673}"/>
              </a:ext>
            </a:extLst>
          </p:cNvPr>
          <p:cNvSpPr txBox="1"/>
          <p:nvPr/>
        </p:nvSpPr>
        <p:spPr>
          <a:xfrm>
            <a:off x="1916328" y="2915570"/>
            <a:ext cx="3259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무작위 선정한 웹툰 댓글 데이터 약 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13</a:t>
            </a:r>
            <a:r>
              <a:rPr lang="ko-KR" altLang="en-US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만건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3F14B1-1475-46E7-AAC2-C81110B83683}"/>
              </a:ext>
            </a:extLst>
          </p:cNvPr>
          <p:cNvSpPr txBox="1"/>
          <p:nvPr/>
        </p:nvSpPr>
        <p:spPr>
          <a:xfrm>
            <a:off x="1089585" y="3290652"/>
            <a:ext cx="410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순정 장르 인기 웹툰 </a:t>
            </a:r>
            <a:br>
              <a:rPr lang="en-US" altLang="ko-KR" sz="1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여신강림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(1~20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50~71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연애혁명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(1~20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,250~274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,</a:t>
            </a:r>
          </a:p>
          <a:p>
            <a:pPr algn="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유미의 세포들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(1~20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390~408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</a:t>
            </a:r>
            <a:endParaRPr lang="ko-KR" altLang="en-US" sz="1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D3A339-CA70-417D-BD01-85698BD20E41}"/>
              </a:ext>
            </a:extLst>
          </p:cNvPr>
          <p:cNvSpPr txBox="1"/>
          <p:nvPr/>
        </p:nvSpPr>
        <p:spPr>
          <a:xfrm>
            <a:off x="1998488" y="4211778"/>
            <a:ext cx="31999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순정 장르 비인기 웹툰 </a:t>
            </a:r>
            <a:br>
              <a:rPr lang="en-US" altLang="ko-KR" sz="1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월의 눈보라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(1~41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</a:p>
          <a:p>
            <a:pPr algn="r"/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악마와 계약연애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(1~59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), 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안녕대학생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(1~83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  <a:r>
              <a:rPr lang="en-US" altLang="ko-KR" sz="1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E9883-2C8D-4A8A-941F-66F281D8DCB7}"/>
              </a:ext>
            </a:extLst>
          </p:cNvPr>
          <p:cNvSpPr txBox="1"/>
          <p:nvPr/>
        </p:nvSpPr>
        <p:spPr>
          <a:xfrm>
            <a:off x="10542423" y="438637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내용</a:t>
            </a:r>
            <a:endParaRPr lang="ko-KR" altLang="en-US" sz="2000" spc="-15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5D4411-8CEC-40AC-A1EF-00E4983A78AD}"/>
              </a:ext>
            </a:extLst>
          </p:cNvPr>
          <p:cNvSpPr/>
          <p:nvPr/>
        </p:nvSpPr>
        <p:spPr>
          <a:xfrm>
            <a:off x="10032929" y="915691"/>
            <a:ext cx="1764000" cy="36267"/>
          </a:xfrm>
          <a:prstGeom prst="rect">
            <a:avLst/>
          </a:prstGeom>
          <a:solidFill>
            <a:srgbClr val="3FBE6A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DA703C-FCF3-452C-8EDF-54D06A0B323B}"/>
              </a:ext>
            </a:extLst>
          </p:cNvPr>
          <p:cNvSpPr txBox="1"/>
          <p:nvPr/>
        </p:nvSpPr>
        <p:spPr>
          <a:xfrm>
            <a:off x="9965610" y="25946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40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9A2B0F-B4D0-42F2-8C57-68E646732100}"/>
              </a:ext>
            </a:extLst>
          </p:cNvPr>
          <p:cNvSpPr txBox="1"/>
          <p:nvPr/>
        </p:nvSpPr>
        <p:spPr>
          <a:xfrm>
            <a:off x="5473714" y="5609444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222A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형식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D42A66-A9EC-4CDB-9AC8-BDC8ED6A8F13}"/>
              </a:ext>
            </a:extLst>
          </p:cNvPr>
          <p:cNvSpPr txBox="1"/>
          <p:nvPr/>
        </p:nvSpPr>
        <p:spPr>
          <a:xfrm>
            <a:off x="4360909" y="567070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csv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EE64B8-260E-4DA8-8308-ECEB95A5E052}"/>
              </a:ext>
            </a:extLst>
          </p:cNvPr>
          <p:cNvSpPr txBox="1"/>
          <p:nvPr/>
        </p:nvSpPr>
        <p:spPr>
          <a:xfrm>
            <a:off x="6560871" y="1815955"/>
            <a:ext cx="1614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트윗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트윗 수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EDEE97-DE5D-481A-82A8-AD4CE3225A51}"/>
              </a:ext>
            </a:extLst>
          </p:cNvPr>
          <p:cNvSpPr txBox="1"/>
          <p:nvPr/>
        </p:nvSpPr>
        <p:spPr>
          <a:xfrm>
            <a:off x="6560871" y="239313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FBF6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트위터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2200CF-6DB4-4510-9957-5CC7B29F466E}"/>
              </a:ext>
            </a:extLst>
          </p:cNvPr>
          <p:cNvSpPr txBox="1"/>
          <p:nvPr/>
        </p:nvSpPr>
        <p:spPr>
          <a:xfrm>
            <a:off x="6556154" y="3824198"/>
            <a:ext cx="3013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판타지 장르 최다 조회수 웹툰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신의 탑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3F80C7-144B-4376-A3D2-D816FA75C49A}"/>
              </a:ext>
            </a:extLst>
          </p:cNvPr>
          <p:cNvSpPr txBox="1"/>
          <p:nvPr/>
        </p:nvSpPr>
        <p:spPr>
          <a:xfrm>
            <a:off x="6560870" y="2878916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순정 장르 인기 웹툰 </a:t>
            </a:r>
            <a:b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여신강림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연애혁명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유미의 세포들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2A9F68-532C-4951-BB6D-E16B6969CE61}"/>
              </a:ext>
            </a:extLst>
          </p:cNvPr>
          <p:cNvSpPr txBox="1"/>
          <p:nvPr/>
        </p:nvSpPr>
        <p:spPr>
          <a:xfrm>
            <a:off x="6560871" y="3333019"/>
            <a:ext cx="29514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순정 장르 비인기 웹툰 </a:t>
            </a:r>
            <a:b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악마와 계약연애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8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월의 눈보라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안녕대학생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3639F9-721F-4994-8D1F-9E763E31C23E}"/>
              </a:ext>
            </a:extLst>
          </p:cNvPr>
          <p:cNvSpPr txBox="1"/>
          <p:nvPr/>
        </p:nvSpPr>
        <p:spPr>
          <a:xfrm>
            <a:off x="6560872" y="567070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csv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05BE90-A382-497B-A3B5-50B60EAC62B6}"/>
              </a:ext>
            </a:extLst>
          </p:cNvPr>
          <p:cNvCxnSpPr>
            <a:cxnSpLocks/>
          </p:cNvCxnSpPr>
          <p:nvPr/>
        </p:nvCxnSpPr>
        <p:spPr>
          <a:xfrm>
            <a:off x="5544212" y="2236863"/>
            <a:ext cx="648000" cy="0"/>
          </a:xfrm>
          <a:prstGeom prst="line">
            <a:avLst/>
          </a:prstGeom>
          <a:ln w="15240">
            <a:solidFill>
              <a:srgbClr val="222A35">
                <a:alpha val="7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66D609B-51CB-41FA-A764-9831DE9C1A27}"/>
              </a:ext>
            </a:extLst>
          </p:cNvPr>
          <p:cNvCxnSpPr>
            <a:cxnSpLocks/>
          </p:cNvCxnSpPr>
          <p:nvPr/>
        </p:nvCxnSpPr>
        <p:spPr>
          <a:xfrm>
            <a:off x="5544212" y="2803758"/>
            <a:ext cx="648000" cy="0"/>
          </a:xfrm>
          <a:prstGeom prst="line">
            <a:avLst/>
          </a:prstGeom>
          <a:ln w="15240">
            <a:solidFill>
              <a:srgbClr val="222A35">
                <a:alpha val="7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D90E514-7750-4781-81BD-0D5EE35E8965}"/>
              </a:ext>
            </a:extLst>
          </p:cNvPr>
          <p:cNvCxnSpPr>
            <a:cxnSpLocks/>
          </p:cNvCxnSpPr>
          <p:nvPr/>
        </p:nvCxnSpPr>
        <p:spPr>
          <a:xfrm>
            <a:off x="5544212" y="5483641"/>
            <a:ext cx="648000" cy="0"/>
          </a:xfrm>
          <a:prstGeom prst="line">
            <a:avLst/>
          </a:prstGeom>
          <a:ln w="15240">
            <a:solidFill>
              <a:srgbClr val="222A35">
                <a:alpha val="7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3911CF-FA97-4D8E-A69B-1909D1FD506B}"/>
              </a:ext>
            </a:extLst>
          </p:cNvPr>
          <p:cNvSpPr txBox="1"/>
          <p:nvPr/>
        </p:nvSpPr>
        <p:spPr>
          <a:xfrm>
            <a:off x="4065309" y="12825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A1D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웹툰 댓글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A21E1A-7B03-4672-88BE-59176D02B6C3}"/>
              </a:ext>
            </a:extLst>
          </p:cNvPr>
          <p:cNvSpPr txBox="1"/>
          <p:nvPr/>
        </p:nvSpPr>
        <p:spPr>
          <a:xfrm>
            <a:off x="6560872" y="128767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A1D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트위터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B12AEF-20BF-47DB-9176-3467C698D268}"/>
              </a:ext>
            </a:extLst>
          </p:cNvPr>
          <p:cNvSpPr txBox="1"/>
          <p:nvPr/>
        </p:nvSpPr>
        <p:spPr>
          <a:xfrm>
            <a:off x="6556153" y="4091948"/>
            <a:ext cx="33970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판타지 장르 조회수 대비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매니아층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높은 웹툰</a:t>
            </a:r>
            <a:b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가담항설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이런 영웅은 싫어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BC80F1-A3CB-4B7C-981C-1A277CF89ACE}"/>
              </a:ext>
            </a:extLst>
          </p:cNvPr>
          <p:cNvSpPr txBox="1"/>
          <p:nvPr/>
        </p:nvSpPr>
        <p:spPr>
          <a:xfrm>
            <a:off x="4266737" y="3924214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85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만건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4F4F22-28C3-443D-84E0-1855B769A7A5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485343-94B5-4D6C-AECA-1362E0E4365B}"/>
              </a:ext>
            </a:extLst>
          </p:cNvPr>
          <p:cNvSpPr txBox="1"/>
          <p:nvPr/>
        </p:nvSpPr>
        <p:spPr>
          <a:xfrm>
            <a:off x="11476819" y="6317943"/>
            <a:ext cx="374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9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DB8161-C5E4-4E56-8BC2-95E544E82ECE}"/>
              </a:ext>
            </a:extLst>
          </p:cNvPr>
          <p:cNvSpPr txBox="1"/>
          <p:nvPr/>
        </p:nvSpPr>
        <p:spPr>
          <a:xfrm>
            <a:off x="6556153" y="4724021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2019.01.01 ~ 2019.08.28</a:t>
            </a:r>
            <a:endParaRPr lang="en-US" altLang="ko-KR" sz="11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순정장르 인기 웹툰 언급 트윗 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(16466)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</a:t>
            </a:r>
            <a:endParaRPr lang="en-US" altLang="ko-KR" sz="1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순정장르 비인기 웹툰 언급 트윗 </a:t>
            </a:r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(844)</a:t>
            </a:r>
            <a:r>
              <a:rPr lang="ko-KR" altLang="en-US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</a:t>
            </a:r>
            <a:endParaRPr lang="en-US" altLang="ko-KR" sz="1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CF09B7-5EE4-44D1-8E7C-E92DEE6945E0}"/>
              </a:ext>
            </a:extLst>
          </p:cNvPr>
          <p:cNvSpPr txBox="1"/>
          <p:nvPr/>
        </p:nvSpPr>
        <p:spPr>
          <a:xfrm>
            <a:off x="4266737" y="484443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만건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115C5A-BD19-4A1E-B6C5-18D2015B6772}"/>
              </a:ext>
            </a:extLst>
          </p:cNvPr>
          <p:cNvSpPr txBox="1"/>
          <p:nvPr/>
        </p:nvSpPr>
        <p:spPr>
          <a:xfrm>
            <a:off x="2493815" y="5135103"/>
            <a:ext cx="270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2019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 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22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23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 수집 기준</a:t>
            </a:r>
          </a:p>
        </p:txBody>
      </p:sp>
    </p:spTree>
    <p:extLst>
      <p:ext uri="{BB962C8B-B14F-4D97-AF65-F5344CB8AC3E}">
        <p14:creationId xmlns:p14="http://schemas.microsoft.com/office/powerpoint/2010/main" val="3759615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B291D5-33CF-4A20-82E5-C681FC074763}"/>
              </a:ext>
            </a:extLst>
          </p:cNvPr>
          <p:cNvSpPr/>
          <p:nvPr/>
        </p:nvSpPr>
        <p:spPr>
          <a:xfrm flipV="1">
            <a:off x="1351757" y="970528"/>
            <a:ext cx="9167573" cy="45719"/>
          </a:xfrm>
          <a:prstGeom prst="rect">
            <a:avLst/>
          </a:prstGeom>
          <a:gradFill flip="none" rotWithShape="1">
            <a:gsLst>
              <a:gs pos="22885">
                <a:srgbClr val="8AD573"/>
              </a:gs>
              <a:gs pos="1770">
                <a:srgbClr val="3FBF6A"/>
              </a:gs>
              <a:gs pos="44000">
                <a:srgbClr val="88D37E"/>
              </a:gs>
              <a:gs pos="73000">
                <a:srgbClr val="2F403F"/>
              </a:gs>
              <a:gs pos="57000">
                <a:srgbClr val="3C5548"/>
              </a:gs>
              <a:gs pos="89000">
                <a:srgbClr val="222A35"/>
              </a:gs>
            </a:gsLst>
            <a:lin ang="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579032-EB53-4225-B33B-B0D79666E5A7}"/>
              </a:ext>
            </a:extLst>
          </p:cNvPr>
          <p:cNvGrpSpPr/>
          <p:nvPr/>
        </p:nvGrpSpPr>
        <p:grpSpPr>
          <a:xfrm>
            <a:off x="3241135" y="866672"/>
            <a:ext cx="284350" cy="284350"/>
            <a:chOff x="1324954" y="1778558"/>
            <a:chExt cx="862124" cy="86212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28E9034-C9DC-4FC9-89E7-0C6573F649DA}"/>
                </a:ext>
              </a:extLst>
            </p:cNvPr>
            <p:cNvSpPr/>
            <p:nvPr/>
          </p:nvSpPr>
          <p:spPr>
            <a:xfrm>
              <a:off x="1324954" y="1778558"/>
              <a:ext cx="862124" cy="862124"/>
            </a:xfrm>
            <a:prstGeom prst="ellipse">
              <a:avLst/>
            </a:prstGeom>
            <a:solidFill>
              <a:srgbClr val="98BB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A4BF0DD-0672-469A-ADF5-D5D9105E7FC5}"/>
                </a:ext>
              </a:extLst>
            </p:cNvPr>
            <p:cNvSpPr/>
            <p:nvPr/>
          </p:nvSpPr>
          <p:spPr>
            <a:xfrm>
              <a:off x="1449466" y="1903070"/>
              <a:ext cx="613104" cy="613104"/>
            </a:xfrm>
            <a:prstGeom prst="ellipse">
              <a:avLst/>
            </a:prstGeom>
            <a:solidFill>
              <a:srgbClr val="222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D76153-2D21-4421-9941-784E9E11FF2B}"/>
              </a:ext>
            </a:extLst>
          </p:cNvPr>
          <p:cNvSpPr txBox="1"/>
          <p:nvPr/>
        </p:nvSpPr>
        <p:spPr>
          <a:xfrm>
            <a:off x="4914671" y="49302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88D37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</a:t>
            </a:r>
            <a:r>
              <a:rPr lang="ko-KR" altLang="en-US" dirty="0" err="1">
                <a:solidFill>
                  <a:srgbClr val="88D37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ko-KR" altLang="en-US" dirty="0">
              <a:solidFill>
                <a:srgbClr val="88D37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C8F681-94FB-4A93-9396-0D932D24BEDB}"/>
              </a:ext>
            </a:extLst>
          </p:cNvPr>
          <p:cNvSpPr txBox="1"/>
          <p:nvPr/>
        </p:nvSpPr>
        <p:spPr>
          <a:xfrm>
            <a:off x="2800458" y="496019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수집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36DFAE-DAC8-4D91-BD8C-A33287FF91FD}"/>
              </a:ext>
            </a:extLst>
          </p:cNvPr>
          <p:cNvSpPr txBox="1"/>
          <p:nvPr/>
        </p:nvSpPr>
        <p:spPr>
          <a:xfrm>
            <a:off x="10163762" y="1154917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 처리와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탐색</a:t>
            </a:r>
            <a:endParaRPr lang="ko-KR" altLang="en-US" sz="1600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183E7F-5F11-4C8C-9ED2-D10F3BB79320}"/>
              </a:ext>
            </a:extLst>
          </p:cNvPr>
          <p:cNvGrpSpPr/>
          <p:nvPr/>
        </p:nvGrpSpPr>
        <p:grpSpPr>
          <a:xfrm>
            <a:off x="1620377" y="4336963"/>
            <a:ext cx="7746287" cy="1629945"/>
            <a:chOff x="1110629" y="4538412"/>
            <a:chExt cx="3743305" cy="162994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9F8AFE5-DF02-48D2-8234-D4680656CDE9}"/>
                </a:ext>
              </a:extLst>
            </p:cNvPr>
            <p:cNvSpPr/>
            <p:nvPr/>
          </p:nvSpPr>
          <p:spPr>
            <a:xfrm>
              <a:off x="1110629" y="4538412"/>
              <a:ext cx="3743305" cy="1629945"/>
            </a:xfrm>
            <a:prstGeom prst="roundRect">
              <a:avLst>
                <a:gd name="adj" fmla="val 10832"/>
              </a:avLst>
            </a:prstGeom>
            <a:solidFill>
              <a:srgbClr val="CCD2D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FEC95E-87CD-4ABC-91D9-E4B7C5061999}"/>
                </a:ext>
              </a:extLst>
            </p:cNvPr>
            <p:cNvSpPr txBox="1"/>
            <p:nvPr/>
          </p:nvSpPr>
          <p:spPr>
            <a:xfrm>
              <a:off x="1371323" y="5000936"/>
              <a:ext cx="34546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[['</a:t>
              </a:r>
              <a:r>
                <a:rPr lang="ko-KR" altLang="en-US" sz="1400" b="1" dirty="0" err="1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추국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/Noun', '</a:t>
              </a:r>
              <a:r>
                <a:rPr lang="ko-KR" altLang="en-US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아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</a:t>
              </a:r>
              <a:r>
                <a:rPr lang="en-US" altLang="ko-KR" sz="1400" b="1" dirty="0" err="1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Josa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', '</a:t>
              </a:r>
              <a:r>
                <a:rPr lang="ko-KR" altLang="en-US" sz="1400" b="1" dirty="0" err="1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ㅠㅠㅠ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</a:t>
              </a:r>
              <a:r>
                <a:rPr lang="en-US" altLang="ko-KR" sz="1400" b="1" dirty="0" err="1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KoreanParticle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'],</a:t>
              </a:r>
            </a:p>
            <a:p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['</a:t>
              </a:r>
              <a:r>
                <a:rPr lang="ko-KR" altLang="en-US" sz="1400" b="1" dirty="0" err="1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백매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/Noun’, '</a:t>
              </a:r>
              <a:r>
                <a:rPr lang="ko-KR" altLang="en-US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약간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/Noun’, '</a:t>
              </a:r>
              <a:r>
                <a:rPr lang="ko-KR" altLang="en-US" sz="1400" b="1" dirty="0" err="1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무미랑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/Noun’, '</a:t>
              </a:r>
              <a:r>
                <a:rPr lang="ko-KR" altLang="en-US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같다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/Adjective’,      '.../Punctuation’, '</a:t>
              </a:r>
              <a:r>
                <a:rPr lang="ko-KR" altLang="en-US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완전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/Noun', '</a:t>
              </a:r>
              <a:r>
                <a:rPr lang="ko-KR" altLang="en-US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천재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/Noun', '.../Punctuation'],</a:t>
              </a:r>
            </a:p>
            <a:p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['</a:t>
              </a:r>
              <a:r>
                <a:rPr lang="ko-KR" altLang="en-US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도마뱀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/Noun', '</a:t>
              </a:r>
              <a:r>
                <a:rPr lang="ko-KR" altLang="en-US" sz="1400" b="1" dirty="0" err="1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ㅋㅋㅋ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/</a:t>
              </a:r>
              <a:r>
                <a:rPr lang="en-US" altLang="ko-KR" sz="1400" b="1" dirty="0" err="1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KoreanParticle</a:t>
              </a:r>
              <a:r>
                <a:rPr lang="en-US" altLang="ko-KR" sz="14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']]</a:t>
              </a:r>
              <a:endParaRPr lang="ko-KR" altLang="en-US" sz="1400" b="1" dirty="0">
                <a:solidFill>
                  <a:srgbClr val="222A35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37237B-9B40-435C-94C3-7E3E3FD617ED}"/>
                </a:ext>
              </a:extLst>
            </p:cNvPr>
            <p:cNvSpPr txBox="1"/>
            <p:nvPr/>
          </p:nvSpPr>
          <p:spPr>
            <a:xfrm>
              <a:off x="1377548" y="4668089"/>
              <a:ext cx="92584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>
                  <a:solidFill>
                    <a:srgbClr val="222A35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토큰화 결과값 예시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D72310E-F577-4B1D-B654-17FE7580A2F0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8C7090-67B4-4D09-A177-5E9249FCAF40}"/>
              </a:ext>
            </a:extLst>
          </p:cNvPr>
          <p:cNvSpPr txBox="1"/>
          <p:nvPr/>
        </p:nvSpPr>
        <p:spPr>
          <a:xfrm>
            <a:off x="10542423" y="438637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내용</a:t>
            </a:r>
            <a:endParaRPr lang="ko-KR" altLang="en-US" sz="2000" spc="-15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5AFEE28-5806-4F81-97FC-CA3D6F1BD147}"/>
              </a:ext>
            </a:extLst>
          </p:cNvPr>
          <p:cNvSpPr/>
          <p:nvPr/>
        </p:nvSpPr>
        <p:spPr>
          <a:xfrm>
            <a:off x="10032929" y="915691"/>
            <a:ext cx="1764000" cy="36267"/>
          </a:xfrm>
          <a:prstGeom prst="rect">
            <a:avLst/>
          </a:prstGeom>
          <a:solidFill>
            <a:srgbClr val="3FBE6A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772276-0C8A-4EA8-BFB4-544124948FE1}"/>
              </a:ext>
            </a:extLst>
          </p:cNvPr>
          <p:cNvSpPr txBox="1"/>
          <p:nvPr/>
        </p:nvSpPr>
        <p:spPr>
          <a:xfrm>
            <a:off x="9965610" y="25946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40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A9824F-8015-4B2E-8D73-511954340946}"/>
              </a:ext>
            </a:extLst>
          </p:cNvPr>
          <p:cNvSpPr txBox="1"/>
          <p:nvPr/>
        </p:nvSpPr>
        <p:spPr>
          <a:xfrm>
            <a:off x="7223339" y="497199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613AA7-C0B5-44B6-AC8C-832C95B115B2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6B3C30-A230-4D6F-9476-6EDACBAC3D96}"/>
              </a:ext>
            </a:extLst>
          </p:cNvPr>
          <p:cNvGrpSpPr/>
          <p:nvPr/>
        </p:nvGrpSpPr>
        <p:grpSpPr>
          <a:xfrm>
            <a:off x="1520331" y="1433597"/>
            <a:ext cx="7865306" cy="2550865"/>
            <a:chOff x="1945059" y="1651910"/>
            <a:chExt cx="7865306" cy="25508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3911CF-FA97-4D8E-A69B-1909D1FD506B}"/>
                </a:ext>
              </a:extLst>
            </p:cNvPr>
            <p:cNvSpPr txBox="1"/>
            <p:nvPr/>
          </p:nvSpPr>
          <p:spPr>
            <a:xfrm>
              <a:off x="2033559" y="2216960"/>
              <a:ext cx="121539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68DCA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Konlpy</a:t>
              </a:r>
              <a:r>
                <a:rPr lang="en-US" altLang="ko-KR" sz="2000" dirty="0">
                  <a:solidFill>
                    <a:srgbClr val="68DCA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  <a:p>
              <a:r>
                <a:rPr lang="ko-KR" altLang="en-US" sz="1400" dirty="0">
                  <a:solidFill>
                    <a:srgbClr val="68DCA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형태소 분석기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A21E1A-7B03-4672-88BE-59176D02B6C3}"/>
                </a:ext>
              </a:extLst>
            </p:cNvPr>
            <p:cNvSpPr txBox="1"/>
            <p:nvPr/>
          </p:nvSpPr>
          <p:spPr>
            <a:xfrm>
              <a:off x="3729157" y="2380996"/>
              <a:ext cx="1502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자연어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2CAEF6-007E-48A9-B184-98C72B455B55}"/>
                </a:ext>
              </a:extLst>
            </p:cNvPr>
            <p:cNvSpPr txBox="1"/>
            <p:nvPr/>
          </p:nvSpPr>
          <p:spPr>
            <a:xfrm>
              <a:off x="2034846" y="2960467"/>
              <a:ext cx="1449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err="1">
                  <a:solidFill>
                    <a:srgbClr val="68DCA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Stopwords</a:t>
              </a:r>
              <a:r>
                <a:rPr lang="en-US" altLang="ko-KR" sz="2000" spc="-150" dirty="0">
                  <a:solidFill>
                    <a:srgbClr val="68DCA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spc="-150" dirty="0">
                  <a:solidFill>
                    <a:srgbClr val="68DCA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제거</a:t>
              </a:r>
              <a:endParaRPr lang="ko-KR" altLang="en-US" sz="2000" spc="-150" dirty="0">
                <a:solidFill>
                  <a:srgbClr val="68DCA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C37CFEB-87B5-4278-9357-00A10281C849}"/>
                </a:ext>
              </a:extLst>
            </p:cNvPr>
            <p:cNvCxnSpPr>
              <a:cxnSpLocks/>
            </p:cNvCxnSpPr>
            <p:nvPr/>
          </p:nvCxnSpPr>
          <p:spPr>
            <a:xfrm>
              <a:off x="1954486" y="2905239"/>
              <a:ext cx="7516450" cy="0"/>
            </a:xfrm>
            <a:prstGeom prst="line">
              <a:avLst/>
            </a:prstGeom>
            <a:ln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FCADC1-050E-46A0-9C3A-F716FBAF8B53}"/>
                </a:ext>
              </a:extLst>
            </p:cNvPr>
            <p:cNvSpPr txBox="1"/>
            <p:nvPr/>
          </p:nvSpPr>
          <p:spPr>
            <a:xfrm>
              <a:off x="5816964" y="2246796"/>
              <a:ext cx="2858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문장을 형태소 단위로 토큰화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6F59DE-4A45-4972-990D-25F92C004116}"/>
                </a:ext>
              </a:extLst>
            </p:cNvPr>
            <p:cNvSpPr txBox="1"/>
            <p:nvPr/>
          </p:nvSpPr>
          <p:spPr>
            <a:xfrm>
              <a:off x="3729157" y="3098966"/>
              <a:ext cx="1502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자연어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D4A382A-9670-4DD1-A470-9996B642E0D7}"/>
                </a:ext>
              </a:extLst>
            </p:cNvPr>
            <p:cNvSpPr txBox="1"/>
            <p:nvPr/>
          </p:nvSpPr>
          <p:spPr>
            <a:xfrm>
              <a:off x="5816964" y="2566685"/>
              <a:ext cx="16834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품사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tagging </a:t>
              </a:r>
              <a:endPara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06027BA-F8B5-4621-BCCB-52C2FCFEC77E}"/>
                </a:ext>
              </a:extLst>
            </p:cNvPr>
            <p:cNvSpPr txBox="1"/>
            <p:nvPr/>
          </p:nvSpPr>
          <p:spPr>
            <a:xfrm>
              <a:off x="5818483" y="3107655"/>
              <a:ext cx="2677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Stopwords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6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불용어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제거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425CC8-B0DD-4126-B81B-5B80C139EBA7}"/>
                </a:ext>
              </a:extLst>
            </p:cNvPr>
            <p:cNvSpPr txBox="1"/>
            <p:nvPr/>
          </p:nvSpPr>
          <p:spPr>
            <a:xfrm>
              <a:off x="2045105" y="3791316"/>
              <a:ext cx="1048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300" dirty="0">
                  <a:solidFill>
                    <a:srgbClr val="68DCA7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NLTK</a:t>
              </a:r>
              <a:endParaRPr lang="ko-KR" altLang="en-US" sz="2000" spc="300" dirty="0">
                <a:solidFill>
                  <a:srgbClr val="68DCA7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7F58A6D-65FA-44F9-AC30-CBB75B21542B}"/>
                </a:ext>
              </a:extLst>
            </p:cNvPr>
            <p:cNvSpPr txBox="1"/>
            <p:nvPr/>
          </p:nvSpPr>
          <p:spPr>
            <a:xfrm>
              <a:off x="3729157" y="3833443"/>
              <a:ext cx="1502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데이터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탐색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8FCFFF2-3F37-4861-B292-21E1B467FEE8}"/>
                </a:ext>
              </a:extLst>
            </p:cNvPr>
            <p:cNvSpPr txBox="1"/>
            <p:nvPr/>
          </p:nvSpPr>
          <p:spPr>
            <a:xfrm>
              <a:off x="5871555" y="3794851"/>
              <a:ext cx="2858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토큰의 빈도수 그래프로 확인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EB2147E-5588-40D2-B321-2FEB61221725}"/>
                </a:ext>
              </a:extLst>
            </p:cNvPr>
            <p:cNvCxnSpPr>
              <a:cxnSpLocks/>
            </p:cNvCxnSpPr>
            <p:nvPr/>
          </p:nvCxnSpPr>
          <p:spPr>
            <a:xfrm>
              <a:off x="1969406" y="3650870"/>
              <a:ext cx="7516450" cy="0"/>
            </a:xfrm>
            <a:prstGeom prst="line">
              <a:avLst/>
            </a:prstGeom>
            <a:ln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7239A0-16F8-4D35-A08D-61027B0DF118}"/>
                </a:ext>
              </a:extLst>
            </p:cNvPr>
            <p:cNvSpPr txBox="1"/>
            <p:nvPr/>
          </p:nvSpPr>
          <p:spPr>
            <a:xfrm>
              <a:off x="1999650" y="1651910"/>
              <a:ext cx="1014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68DCA7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Pandas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228BC2-EE25-42E0-BDC7-48B2618255DB}"/>
                </a:ext>
              </a:extLst>
            </p:cNvPr>
            <p:cNvSpPr txBox="1"/>
            <p:nvPr/>
          </p:nvSpPr>
          <p:spPr>
            <a:xfrm>
              <a:off x="3729157" y="1710234"/>
              <a:ext cx="1502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null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처리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A2F9611-0995-4395-AEA0-35665DDD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945059" y="2164709"/>
              <a:ext cx="7516450" cy="0"/>
            </a:xfrm>
            <a:prstGeom prst="line">
              <a:avLst/>
            </a:prstGeom>
            <a:ln>
              <a:solidFill>
                <a:schemeClr val="bg1">
                  <a:alpha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301D9B-4756-46D0-A2A2-62D704E57877}"/>
                </a:ext>
              </a:extLst>
            </p:cNvPr>
            <p:cNvSpPr txBox="1"/>
            <p:nvPr/>
          </p:nvSpPr>
          <p:spPr>
            <a:xfrm>
              <a:off x="5816964" y="1691024"/>
              <a:ext cx="3993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네이버 악플 </a:t>
              </a:r>
              <a:r>
                <a:rPr lang="ko-KR" altLang="en-US" sz="1600" dirty="0" err="1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클린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봇으로 처리 된 댓글 제거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647FDA5-D392-4513-B0D4-E4C7D62E68FE}"/>
              </a:ext>
            </a:extLst>
          </p:cNvPr>
          <p:cNvSpPr txBox="1"/>
          <p:nvPr/>
        </p:nvSpPr>
        <p:spPr>
          <a:xfrm>
            <a:off x="10037236" y="2305498"/>
            <a:ext cx="180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</a:t>
            </a:r>
            <a:r>
              <a:rPr lang="en-US" altLang="ko-KR" sz="1400" dirty="0" err="1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Stopwords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(</a:t>
            </a:r>
            <a:r>
              <a:rPr lang="ko-KR" altLang="en-US" sz="1400" dirty="0" err="1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불용어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200" dirty="0">
              <a:solidFill>
                <a:schemeClr val="bg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E3FB80-35B3-447C-9F63-B826BDFDDC57}"/>
              </a:ext>
            </a:extLst>
          </p:cNvPr>
          <p:cNvSpPr txBox="1"/>
          <p:nvPr/>
        </p:nvSpPr>
        <p:spPr>
          <a:xfrm>
            <a:off x="10032929" y="2655106"/>
            <a:ext cx="1886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문장 내에서 내용을 나타내는데 의미를 가지지 않는 단어들의 집합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10C7D9-7C0E-4763-871E-BCE5C296E6CA}"/>
              </a:ext>
            </a:extLst>
          </p:cNvPr>
          <p:cNvSpPr txBox="1"/>
          <p:nvPr/>
        </p:nvSpPr>
        <p:spPr>
          <a:xfrm>
            <a:off x="10032928" y="3706030"/>
            <a:ext cx="1886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 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은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들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는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좀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잘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걍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하다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</a:t>
            </a:r>
            <a:r>
              <a:rPr lang="en-US" altLang="ko-KR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</a:t>
            </a:r>
          </a:p>
        </p:txBody>
      </p:sp>
    </p:spTree>
    <p:extLst>
      <p:ext uri="{BB962C8B-B14F-4D97-AF65-F5344CB8AC3E}">
        <p14:creationId xmlns:p14="http://schemas.microsoft.com/office/powerpoint/2010/main" val="48490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40741E-7 L 0.19566 -7.40741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9C5E9F84-1810-4F50-90F8-AEAD77E0AE4E}"/>
              </a:ext>
            </a:extLst>
          </p:cNvPr>
          <p:cNvSpPr txBox="1"/>
          <p:nvPr/>
        </p:nvSpPr>
        <p:spPr>
          <a:xfrm>
            <a:off x="4797587" y="487430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전처리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0B291D5-33CF-4A20-82E5-C681FC074763}"/>
              </a:ext>
            </a:extLst>
          </p:cNvPr>
          <p:cNvSpPr/>
          <p:nvPr/>
        </p:nvSpPr>
        <p:spPr>
          <a:xfrm flipV="1">
            <a:off x="1289412" y="960759"/>
            <a:ext cx="9167573" cy="45719"/>
          </a:xfrm>
          <a:prstGeom prst="rect">
            <a:avLst/>
          </a:prstGeom>
          <a:gradFill flip="none" rotWithShape="1">
            <a:gsLst>
              <a:gs pos="22885">
                <a:srgbClr val="8AD573"/>
              </a:gs>
              <a:gs pos="1770">
                <a:srgbClr val="3FBF6A"/>
              </a:gs>
              <a:gs pos="44000">
                <a:srgbClr val="88D37E"/>
              </a:gs>
              <a:gs pos="61000">
                <a:srgbClr val="55E1C0"/>
              </a:gs>
              <a:gs pos="88000">
                <a:srgbClr val="3C5548"/>
              </a:gs>
              <a:gs pos="100000">
                <a:srgbClr val="222A35"/>
              </a:gs>
            </a:gsLst>
            <a:lin ang="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579032-EB53-4225-B33B-B0D79666E5A7}"/>
              </a:ext>
            </a:extLst>
          </p:cNvPr>
          <p:cNvGrpSpPr/>
          <p:nvPr/>
        </p:nvGrpSpPr>
        <p:grpSpPr>
          <a:xfrm>
            <a:off x="5350490" y="856903"/>
            <a:ext cx="284350" cy="284350"/>
            <a:chOff x="1324954" y="1778558"/>
            <a:chExt cx="862124" cy="86212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28E9034-C9DC-4FC9-89E7-0C6573F649DA}"/>
                </a:ext>
              </a:extLst>
            </p:cNvPr>
            <p:cNvSpPr/>
            <p:nvPr/>
          </p:nvSpPr>
          <p:spPr>
            <a:xfrm>
              <a:off x="1324954" y="1778558"/>
              <a:ext cx="862124" cy="862124"/>
            </a:xfrm>
            <a:prstGeom prst="ellipse">
              <a:avLst/>
            </a:prstGeom>
            <a:solidFill>
              <a:srgbClr val="68D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8DCA7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A4BF0DD-0672-469A-ADF5-D5D9105E7FC5}"/>
                </a:ext>
              </a:extLst>
            </p:cNvPr>
            <p:cNvSpPr/>
            <p:nvPr/>
          </p:nvSpPr>
          <p:spPr>
            <a:xfrm>
              <a:off x="1449466" y="1903070"/>
              <a:ext cx="613104" cy="613104"/>
            </a:xfrm>
            <a:prstGeom prst="ellipse">
              <a:avLst/>
            </a:prstGeom>
            <a:solidFill>
              <a:srgbClr val="222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6D76153-2D21-4421-9941-784E9E11FF2B}"/>
              </a:ext>
            </a:extLst>
          </p:cNvPr>
          <p:cNvSpPr txBox="1"/>
          <p:nvPr/>
        </p:nvSpPr>
        <p:spPr>
          <a:xfrm>
            <a:off x="6980664" y="46980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C49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1FD120-A0FE-44A6-88E4-4EDB8A27A648}"/>
              </a:ext>
            </a:extLst>
          </p:cNvPr>
          <p:cNvSpPr txBox="1"/>
          <p:nvPr/>
        </p:nvSpPr>
        <p:spPr>
          <a:xfrm>
            <a:off x="3029370" y="1461909"/>
            <a:ext cx="24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 </a:t>
            </a:r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하나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FB8D45-78A0-4168-8BA1-65EF285D0C5B}"/>
              </a:ext>
            </a:extLst>
          </p:cNvPr>
          <p:cNvSpPr/>
          <p:nvPr/>
        </p:nvSpPr>
        <p:spPr>
          <a:xfrm rot="5400000">
            <a:off x="1040529" y="1632232"/>
            <a:ext cx="394675" cy="45719"/>
          </a:xfrm>
          <a:prstGeom prst="rect">
            <a:avLst/>
          </a:prstGeom>
          <a:solidFill>
            <a:srgbClr val="45D8C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E82810-CEE5-4D07-8BB0-76C15FAF640B}"/>
              </a:ext>
            </a:extLst>
          </p:cNvPr>
          <p:cNvSpPr txBox="1"/>
          <p:nvPr/>
        </p:nvSpPr>
        <p:spPr>
          <a:xfrm>
            <a:off x="1413433" y="1423304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  <a:r>
              <a:rPr lang="ko-KR" altLang="en-US" sz="20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이란 </a:t>
            </a:r>
            <a:r>
              <a:rPr lang="en-US" altLang="ko-KR" sz="20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  <a:endParaRPr lang="ko-KR" altLang="en-US" sz="2000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B83DC81-7FEF-4EA8-A755-04E4E5359396}"/>
              </a:ext>
            </a:extLst>
          </p:cNvPr>
          <p:cNvSpPr txBox="1"/>
          <p:nvPr/>
        </p:nvSpPr>
        <p:spPr>
          <a:xfrm>
            <a:off x="1406046" y="2771311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토크나이징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00DB09-759C-48D9-87FC-6C5CCF80FB98}"/>
              </a:ext>
            </a:extLst>
          </p:cNvPr>
          <p:cNvSpPr txBox="1"/>
          <p:nvPr/>
        </p:nvSpPr>
        <p:spPr>
          <a:xfrm>
            <a:off x="1317644" y="3331451"/>
            <a:ext cx="1308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Stopwords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제거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품사 </a:t>
            </a:r>
            <a:r>
              <a:rPr lang="ko-KR" altLang="en-US" sz="12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태깅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형태소 분석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3496C3-8BEB-4B2F-A980-4EAE1F3D4462}"/>
              </a:ext>
            </a:extLst>
          </p:cNvPr>
          <p:cNvSpPr txBox="1"/>
          <p:nvPr/>
        </p:nvSpPr>
        <p:spPr>
          <a:xfrm>
            <a:off x="2792299" y="2771311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A4AE2E-4D77-40A5-8331-5179B3EA3289}"/>
              </a:ext>
            </a:extLst>
          </p:cNvPr>
          <p:cNvSpPr/>
          <p:nvPr/>
        </p:nvSpPr>
        <p:spPr>
          <a:xfrm rot="5400000">
            <a:off x="1025003" y="2466810"/>
            <a:ext cx="394675" cy="45719"/>
          </a:xfrm>
          <a:prstGeom prst="rect">
            <a:avLst/>
          </a:prstGeom>
          <a:solidFill>
            <a:srgbClr val="45D8C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A49D51-9310-4F02-A162-8717CB8CBA35}"/>
              </a:ext>
            </a:extLst>
          </p:cNvPr>
          <p:cNvSpPr txBox="1"/>
          <p:nvPr/>
        </p:nvSpPr>
        <p:spPr>
          <a:xfrm>
            <a:off x="1450682" y="229233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프로젝트에 적용</a:t>
            </a:r>
            <a:endParaRPr lang="ko-KR" altLang="en-US" sz="2000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26F53A-B2FE-4A37-B112-C9DBA062D264}"/>
              </a:ext>
            </a:extLst>
          </p:cNvPr>
          <p:cNvSpPr txBox="1"/>
          <p:nvPr/>
        </p:nvSpPr>
        <p:spPr>
          <a:xfrm>
            <a:off x="2551641" y="2744265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2A8CCB1-B898-43CA-8749-EB90BF4EAFE3}"/>
              </a:ext>
            </a:extLst>
          </p:cNvPr>
          <p:cNvSpPr txBox="1"/>
          <p:nvPr/>
        </p:nvSpPr>
        <p:spPr>
          <a:xfrm>
            <a:off x="2608052" y="3327247"/>
            <a:ext cx="156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Keras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tokenizer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원핫인코딩</a:t>
            </a:r>
            <a:endParaRPr lang="ko-KR" altLang="en-US" sz="12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7062C0-EF98-44D8-9695-4D341C9CF711}"/>
              </a:ext>
            </a:extLst>
          </p:cNvPr>
          <p:cNvSpPr txBox="1"/>
          <p:nvPr/>
        </p:nvSpPr>
        <p:spPr>
          <a:xfrm>
            <a:off x="3757854" y="2744265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C8B7C72-2EEA-49D2-8098-DD99C6C24D67}"/>
              </a:ext>
            </a:extLst>
          </p:cNvPr>
          <p:cNvSpPr txBox="1"/>
          <p:nvPr/>
        </p:nvSpPr>
        <p:spPr>
          <a:xfrm>
            <a:off x="4135228" y="2698574"/>
            <a:ext cx="124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학습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266770-6147-4EC9-ADFA-5AA66352824B}"/>
              </a:ext>
            </a:extLst>
          </p:cNvPr>
          <p:cNvSpPr txBox="1"/>
          <p:nvPr/>
        </p:nvSpPr>
        <p:spPr>
          <a:xfrm>
            <a:off x="4241479" y="3286504"/>
            <a:ext cx="1308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Dense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Sigmoid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에포크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학습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F9FE135-6604-4FAA-995A-1E29A0637528}"/>
              </a:ext>
            </a:extLst>
          </p:cNvPr>
          <p:cNvSpPr txBox="1"/>
          <p:nvPr/>
        </p:nvSpPr>
        <p:spPr>
          <a:xfrm>
            <a:off x="7026803" y="2698574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5D8C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&gt;&gt;</a:t>
            </a:r>
            <a:endParaRPr lang="ko-KR" altLang="en-US" dirty="0">
              <a:solidFill>
                <a:srgbClr val="45D8CE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A678034-0FE4-49D3-8F68-EEF8432E881C}"/>
              </a:ext>
            </a:extLst>
          </p:cNvPr>
          <p:cNvSpPr txBox="1"/>
          <p:nvPr/>
        </p:nvSpPr>
        <p:spPr>
          <a:xfrm>
            <a:off x="5346041" y="2671528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5D8C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rgbClr val="45D8CE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1A0DF16-A84C-4950-8CF8-3D165C944764}"/>
              </a:ext>
            </a:extLst>
          </p:cNvPr>
          <p:cNvSpPr txBox="1"/>
          <p:nvPr/>
        </p:nvSpPr>
        <p:spPr>
          <a:xfrm>
            <a:off x="7529032" y="2467266"/>
            <a:ext cx="1298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9C5B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 부정 확률</a:t>
            </a:r>
            <a:endParaRPr lang="en-US" altLang="ko-KR" dirty="0">
              <a:solidFill>
                <a:srgbClr val="29C5B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29C5B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출력</a:t>
            </a:r>
            <a:endParaRPr lang="en-US" altLang="ko-KR" dirty="0">
              <a:solidFill>
                <a:srgbClr val="29C5B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E3528D-4825-4161-B138-6E522DE8B40A}"/>
              </a:ext>
            </a:extLst>
          </p:cNvPr>
          <p:cNvSpPr txBox="1"/>
          <p:nvPr/>
        </p:nvSpPr>
        <p:spPr>
          <a:xfrm>
            <a:off x="5621761" y="2591228"/>
            <a:ext cx="160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데이터</a:t>
            </a:r>
            <a:r>
              <a:rPr lang="en-US" altLang="ko-KR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r>
              <a:rPr lang="en-US" altLang="ko-KR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0A82230-D5DC-48D4-89CB-D7394589EF49}"/>
              </a:ext>
            </a:extLst>
          </p:cNvPr>
          <p:cNvSpPr txBox="1"/>
          <p:nvPr/>
        </p:nvSpPr>
        <p:spPr>
          <a:xfrm>
            <a:off x="3009372" y="1783756"/>
            <a:ext cx="53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개의 레이어를 가진 구조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B55007-21C2-4369-B67D-7EED2A66E741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1489CB-CB30-4A68-A745-C3341B883C6F}"/>
              </a:ext>
            </a:extLst>
          </p:cNvPr>
          <p:cNvSpPr txBox="1"/>
          <p:nvPr/>
        </p:nvSpPr>
        <p:spPr>
          <a:xfrm>
            <a:off x="10163762" y="1154917"/>
            <a:ext cx="183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알고리즘을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이용한 감성분석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94DF8B-A4A8-481B-A4DA-B4DBB9F2AF86}"/>
              </a:ext>
            </a:extLst>
          </p:cNvPr>
          <p:cNvSpPr txBox="1"/>
          <p:nvPr/>
        </p:nvSpPr>
        <p:spPr>
          <a:xfrm>
            <a:off x="10542423" y="438637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내용</a:t>
            </a:r>
            <a:endParaRPr lang="ko-KR" altLang="en-US" sz="2000" spc="-15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A711DA-17FE-4092-91FA-62D0AC2EADB1}"/>
              </a:ext>
            </a:extLst>
          </p:cNvPr>
          <p:cNvSpPr/>
          <p:nvPr/>
        </p:nvSpPr>
        <p:spPr>
          <a:xfrm>
            <a:off x="10032929" y="915691"/>
            <a:ext cx="1764000" cy="36267"/>
          </a:xfrm>
          <a:prstGeom prst="rect">
            <a:avLst/>
          </a:prstGeom>
          <a:solidFill>
            <a:srgbClr val="3FBE6A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2D3DDFE-D77A-4145-B649-0C05C9BC7C3D}"/>
              </a:ext>
            </a:extLst>
          </p:cNvPr>
          <p:cNvSpPr txBox="1"/>
          <p:nvPr/>
        </p:nvSpPr>
        <p:spPr>
          <a:xfrm>
            <a:off x="9965610" y="25946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40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ADC50CE-236A-4E03-AA29-86C9C400A6E3}"/>
              </a:ext>
            </a:extLst>
          </p:cNvPr>
          <p:cNvSpPr txBox="1"/>
          <p:nvPr/>
        </p:nvSpPr>
        <p:spPr>
          <a:xfrm>
            <a:off x="2800458" y="496019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수집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48213A-41F3-4069-A639-D7C39DE250D8}"/>
              </a:ext>
            </a:extLst>
          </p:cNvPr>
          <p:cNvSpPr txBox="1"/>
          <p:nvPr/>
        </p:nvSpPr>
        <p:spPr>
          <a:xfrm>
            <a:off x="8691152" y="2734803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5D8C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rgbClr val="45D8CE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13EBAC-D380-4921-B4FC-0A773E766B14}"/>
              </a:ext>
            </a:extLst>
          </p:cNvPr>
          <p:cNvSpPr txBox="1"/>
          <p:nvPr/>
        </p:nvSpPr>
        <p:spPr>
          <a:xfrm>
            <a:off x="9485749" y="2302910"/>
            <a:ext cx="1602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threshold</a:t>
            </a:r>
            <a:endParaRPr lang="ko-KR" altLang="en-US" sz="14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F96F56-B49E-473A-B405-DFC1493EBBFE}"/>
              </a:ext>
            </a:extLst>
          </p:cNvPr>
          <p:cNvSpPr txBox="1"/>
          <p:nvPr/>
        </p:nvSpPr>
        <p:spPr>
          <a:xfrm>
            <a:off x="9485749" y="2651334"/>
            <a:ext cx="2349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0.7  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긍정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0.5  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중립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&lt;= 0.5 :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C368B8-2911-4FCB-B019-29EB8BC9C441}"/>
              </a:ext>
            </a:extLst>
          </p:cNvPr>
          <p:cNvSpPr txBox="1"/>
          <p:nvPr/>
        </p:nvSpPr>
        <p:spPr>
          <a:xfrm>
            <a:off x="7158460" y="3390232"/>
            <a:ext cx="2318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Score = </a:t>
            </a:r>
            <a:r>
              <a:rPr lang="en-US" altLang="ko-KR" sz="1200" b="1" dirty="0" err="1">
                <a:solidFill>
                  <a:schemeClr val="bg2">
                    <a:lumMod val="9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model.predict</a:t>
            </a:r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(data)</a:t>
            </a:r>
            <a:endParaRPr lang="ko-KR" altLang="en-US" sz="1200" b="1" dirty="0">
              <a:solidFill>
                <a:schemeClr val="bg2">
                  <a:lumMod val="9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682AAE-3AC9-459F-BC2C-F4027253E7CD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FEEAD7-BDF7-4A92-93C8-544C71E4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56" y="4428865"/>
            <a:ext cx="9106126" cy="2937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56A3D9-CEC1-42AC-AECE-28E279903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62" b="6372"/>
          <a:stretch/>
        </p:blipFill>
        <p:spPr>
          <a:xfrm>
            <a:off x="1493544" y="4831403"/>
            <a:ext cx="7372350" cy="3560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A8B204-69C4-4710-968C-024FC2989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21" b="23785"/>
          <a:stretch/>
        </p:blipFill>
        <p:spPr>
          <a:xfrm>
            <a:off x="2069807" y="5317296"/>
            <a:ext cx="6219825" cy="32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22FFDA-8D18-4B05-A845-0596F34985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231"/>
          <a:stretch/>
        </p:blipFill>
        <p:spPr>
          <a:xfrm>
            <a:off x="1450682" y="5755195"/>
            <a:ext cx="7458075" cy="32296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6CA9CE8D-9181-4F46-BED5-49E8565F4723}"/>
              </a:ext>
            </a:extLst>
          </p:cNvPr>
          <p:cNvSpPr/>
          <p:nvPr/>
        </p:nvSpPr>
        <p:spPr>
          <a:xfrm>
            <a:off x="8660723" y="4295361"/>
            <a:ext cx="568649" cy="492178"/>
          </a:xfrm>
          <a:prstGeom prst="ellipse">
            <a:avLst/>
          </a:prstGeom>
          <a:noFill/>
          <a:ln w="38100">
            <a:solidFill>
              <a:srgbClr val="FE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C33FB5B-7DA3-4F75-8045-4BC4DD3F56E4}"/>
              </a:ext>
            </a:extLst>
          </p:cNvPr>
          <p:cNvSpPr/>
          <p:nvPr/>
        </p:nvSpPr>
        <p:spPr>
          <a:xfrm>
            <a:off x="7763985" y="4760190"/>
            <a:ext cx="568649" cy="492178"/>
          </a:xfrm>
          <a:prstGeom prst="ellipse">
            <a:avLst/>
          </a:prstGeom>
          <a:noFill/>
          <a:ln w="38100">
            <a:solidFill>
              <a:srgbClr val="FE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6C47320-F94B-4ED4-B08F-61B14FD492D5}"/>
              </a:ext>
            </a:extLst>
          </p:cNvPr>
          <p:cNvSpPr/>
          <p:nvPr/>
        </p:nvSpPr>
        <p:spPr>
          <a:xfrm>
            <a:off x="7151571" y="5225228"/>
            <a:ext cx="568649" cy="492178"/>
          </a:xfrm>
          <a:prstGeom prst="ellipse">
            <a:avLst/>
          </a:prstGeom>
          <a:noFill/>
          <a:ln w="38100">
            <a:solidFill>
              <a:srgbClr val="3EC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DE37CAA-6BE5-45D6-8DA6-6690AC367EBC}"/>
              </a:ext>
            </a:extLst>
          </p:cNvPr>
          <p:cNvSpPr/>
          <p:nvPr/>
        </p:nvSpPr>
        <p:spPr>
          <a:xfrm>
            <a:off x="7697089" y="5659209"/>
            <a:ext cx="568649" cy="492178"/>
          </a:xfrm>
          <a:prstGeom prst="ellipse">
            <a:avLst/>
          </a:prstGeom>
          <a:noFill/>
          <a:ln w="38100">
            <a:solidFill>
              <a:srgbClr val="FE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14A5FF-E83E-49A2-88A2-BB5AEDEDB2B3}"/>
              </a:ext>
            </a:extLst>
          </p:cNvPr>
          <p:cNvSpPr txBox="1"/>
          <p:nvPr/>
        </p:nvSpPr>
        <p:spPr>
          <a:xfrm>
            <a:off x="6847994" y="4132971"/>
            <a:ext cx="1602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E6B43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Int((1-score)*100)</a:t>
            </a:r>
            <a:endParaRPr lang="ko-KR" altLang="en-US" sz="1200" b="1" dirty="0">
              <a:solidFill>
                <a:srgbClr val="FE6B43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B47A2F-1609-42BA-886E-84EB2C86991F}"/>
              </a:ext>
            </a:extLst>
          </p:cNvPr>
          <p:cNvSpPr txBox="1"/>
          <p:nvPr/>
        </p:nvSpPr>
        <p:spPr>
          <a:xfrm>
            <a:off x="8211036" y="5459301"/>
            <a:ext cx="1602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3ECEF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Int(score*100)</a:t>
            </a:r>
            <a:endParaRPr lang="ko-KR" altLang="en-US" sz="1200" b="1" dirty="0">
              <a:solidFill>
                <a:srgbClr val="3ECEF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52801D-AC59-4698-95DD-36AA9AEECC68}"/>
              </a:ext>
            </a:extLst>
          </p:cNvPr>
          <p:cNvSpPr txBox="1"/>
          <p:nvPr/>
        </p:nvSpPr>
        <p:spPr>
          <a:xfrm>
            <a:off x="5763996" y="3402898"/>
            <a:ext cx="1308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pipeline</a:t>
            </a:r>
          </a:p>
          <a:p>
            <a:pPr algn="ctr"/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토큰화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인코딩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null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2797D8-482D-4691-9BC1-786378BAB3B9}"/>
              </a:ext>
            </a:extLst>
          </p:cNvPr>
          <p:cNvSpPr txBox="1"/>
          <p:nvPr/>
        </p:nvSpPr>
        <p:spPr>
          <a:xfrm>
            <a:off x="9727338" y="3370366"/>
            <a:ext cx="130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차트에 따라 다른 </a:t>
            </a:r>
            <a:r>
              <a:rPr lang="ko-KR" altLang="en-US" sz="1200" dirty="0" err="1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임계값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설정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8BE067-ACA2-463D-A284-A3D43373CD6D}"/>
              </a:ext>
            </a:extLst>
          </p:cNvPr>
          <p:cNvSpPr txBox="1"/>
          <p:nvPr/>
        </p:nvSpPr>
        <p:spPr>
          <a:xfrm>
            <a:off x="9655659" y="4083463"/>
            <a:ext cx="1602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Count</a:t>
            </a:r>
            <a:endParaRPr lang="ko-KR" altLang="en-US" sz="12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EFF8AF-06B1-4643-B416-30A5683F76B2}"/>
              </a:ext>
            </a:extLst>
          </p:cNvPr>
          <p:cNvSpPr txBox="1"/>
          <p:nvPr/>
        </p:nvSpPr>
        <p:spPr>
          <a:xfrm>
            <a:off x="9696987" y="4402950"/>
            <a:ext cx="1602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FE6B43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Negative_count</a:t>
            </a:r>
            <a:r>
              <a:rPr lang="en-US" altLang="ko-KR" sz="1200" b="1" dirty="0">
                <a:solidFill>
                  <a:srgbClr val="FE6B43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1++</a:t>
            </a:r>
            <a:endParaRPr lang="ko-KR" altLang="en-US" sz="1200" b="1" dirty="0">
              <a:solidFill>
                <a:srgbClr val="FE6B43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78480BF-677C-4D45-8002-2FAE4C5D5334}"/>
              </a:ext>
            </a:extLst>
          </p:cNvPr>
          <p:cNvSpPr txBox="1"/>
          <p:nvPr/>
        </p:nvSpPr>
        <p:spPr>
          <a:xfrm>
            <a:off x="9696987" y="4792625"/>
            <a:ext cx="1602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FE6B43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Negative_count</a:t>
            </a:r>
            <a:r>
              <a:rPr lang="en-US" altLang="ko-KR" sz="1200" b="1" dirty="0">
                <a:solidFill>
                  <a:srgbClr val="FE6B43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1++</a:t>
            </a:r>
            <a:endParaRPr lang="ko-KR" altLang="en-US" sz="1200" b="1" dirty="0">
              <a:solidFill>
                <a:srgbClr val="FE6B43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468D7E-252F-4FEB-83E5-689C58356EDF}"/>
              </a:ext>
            </a:extLst>
          </p:cNvPr>
          <p:cNvSpPr txBox="1"/>
          <p:nvPr/>
        </p:nvSpPr>
        <p:spPr>
          <a:xfrm>
            <a:off x="9696987" y="5301906"/>
            <a:ext cx="1602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3ECEF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Positive_count</a:t>
            </a:r>
            <a:r>
              <a:rPr lang="en-US" altLang="ko-KR" sz="1200" b="1" dirty="0">
                <a:solidFill>
                  <a:srgbClr val="3ECEF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1++</a:t>
            </a:r>
            <a:endParaRPr lang="ko-KR" altLang="en-US" sz="1200" b="1" dirty="0">
              <a:solidFill>
                <a:srgbClr val="3ECEF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A6ED028-0183-46CB-9A65-B97173B05187}"/>
              </a:ext>
            </a:extLst>
          </p:cNvPr>
          <p:cNvSpPr txBox="1"/>
          <p:nvPr/>
        </p:nvSpPr>
        <p:spPr>
          <a:xfrm>
            <a:off x="9696987" y="5764138"/>
            <a:ext cx="1602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FE6B43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Negative_count</a:t>
            </a:r>
            <a:r>
              <a:rPr lang="en-US" altLang="ko-KR" sz="1200" b="1" dirty="0">
                <a:solidFill>
                  <a:srgbClr val="FE6B43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1++</a:t>
            </a:r>
            <a:endParaRPr lang="ko-KR" altLang="en-US" sz="1200" b="1" dirty="0">
              <a:solidFill>
                <a:srgbClr val="FE6B43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02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1957 -1.85185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D733ED6-5E31-4A42-83AB-8828D6B5EC5A}"/>
              </a:ext>
            </a:extLst>
          </p:cNvPr>
          <p:cNvSpPr txBox="1"/>
          <p:nvPr/>
        </p:nvSpPr>
        <p:spPr>
          <a:xfrm>
            <a:off x="3509698" y="1283714"/>
            <a:ext cx="24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집합을 요약하는 방법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3CF963-6F9F-47F8-90C6-939F110FE3D7}"/>
              </a:ext>
            </a:extLst>
          </p:cNvPr>
          <p:cNvSpPr/>
          <p:nvPr/>
        </p:nvSpPr>
        <p:spPr>
          <a:xfrm rot="5400000">
            <a:off x="1520857" y="1454037"/>
            <a:ext cx="394675" cy="45719"/>
          </a:xfrm>
          <a:prstGeom prst="rect">
            <a:avLst/>
          </a:prstGeom>
          <a:solidFill>
            <a:srgbClr val="45D8C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B926C-3410-4BDA-8FA3-AC1353F5B8C3}"/>
              </a:ext>
            </a:extLst>
          </p:cNvPr>
          <p:cNvSpPr txBox="1"/>
          <p:nvPr/>
        </p:nvSpPr>
        <p:spPr>
          <a:xfrm>
            <a:off x="1893761" y="1245109"/>
            <a:ext cx="1765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textRank</a:t>
            </a:r>
            <a:r>
              <a:rPr lang="ko-KR" altLang="en-US" sz="20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 </a:t>
            </a:r>
            <a:r>
              <a:rPr lang="en-US" altLang="ko-KR" sz="20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</a:t>
            </a:r>
            <a:endParaRPr lang="ko-KR" altLang="en-US" sz="2000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F5E3ED-D8F5-426A-A42C-83594F2944D9}"/>
              </a:ext>
            </a:extLst>
          </p:cNvPr>
          <p:cNvSpPr txBox="1"/>
          <p:nvPr/>
        </p:nvSpPr>
        <p:spPr>
          <a:xfrm>
            <a:off x="1682264" y="1803448"/>
            <a:ext cx="124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graph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E277BA-9346-4819-941A-53086B8124CA}"/>
              </a:ext>
            </a:extLst>
          </p:cNvPr>
          <p:cNvSpPr txBox="1"/>
          <p:nvPr/>
        </p:nvSpPr>
        <p:spPr>
          <a:xfrm>
            <a:off x="3028106" y="1803448"/>
            <a:ext cx="124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Sentence graph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5A7ECF-58F9-4010-A1E1-E2E53CC49532}"/>
              </a:ext>
            </a:extLst>
          </p:cNvPr>
          <p:cNvSpPr txBox="1"/>
          <p:nvPr/>
        </p:nvSpPr>
        <p:spPr>
          <a:xfrm>
            <a:off x="2630922" y="2111224"/>
            <a:ext cx="71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59B61A-8624-4406-8285-A02F51DB62A9}"/>
              </a:ext>
            </a:extLst>
          </p:cNvPr>
          <p:cNvSpPr txBox="1"/>
          <p:nvPr/>
        </p:nvSpPr>
        <p:spPr>
          <a:xfrm>
            <a:off x="4087271" y="2111224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ED98024-BD6E-4F32-B6F8-ED8BD639700C}"/>
              </a:ext>
            </a:extLst>
          </p:cNvPr>
          <p:cNvSpPr/>
          <p:nvPr/>
        </p:nvSpPr>
        <p:spPr>
          <a:xfrm>
            <a:off x="5098073" y="1926496"/>
            <a:ext cx="504257" cy="397407"/>
          </a:xfrm>
          <a:prstGeom prst="rightArrow">
            <a:avLst/>
          </a:prstGeom>
          <a:noFill/>
          <a:ln w="28575">
            <a:solidFill>
              <a:srgbClr val="45D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C2825B-ED06-40E3-9A1E-E16F22D15274}"/>
              </a:ext>
            </a:extLst>
          </p:cNvPr>
          <p:cNvSpPr txBox="1"/>
          <p:nvPr/>
        </p:nvSpPr>
        <p:spPr>
          <a:xfrm>
            <a:off x="5603632" y="1739969"/>
            <a:ext cx="1602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Page Rank</a:t>
            </a:r>
            <a:endParaRPr lang="ko-KR" altLang="en-US" sz="2000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0733E2-499A-4E27-9C68-DC4F7EA47511}"/>
              </a:ext>
            </a:extLst>
          </p:cNvPr>
          <p:cNvSpPr txBox="1"/>
          <p:nvPr/>
        </p:nvSpPr>
        <p:spPr>
          <a:xfrm>
            <a:off x="5594541" y="2046369"/>
            <a:ext cx="1645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Ranking</a:t>
            </a:r>
          </a:p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4A40A17-7148-42F6-81BB-2D79DE5FA488}"/>
              </a:ext>
            </a:extLst>
          </p:cNvPr>
          <p:cNvSpPr/>
          <p:nvPr/>
        </p:nvSpPr>
        <p:spPr>
          <a:xfrm>
            <a:off x="7353449" y="1907869"/>
            <a:ext cx="507686" cy="400110"/>
          </a:xfrm>
          <a:prstGeom prst="rightArrow">
            <a:avLst/>
          </a:prstGeom>
          <a:solidFill>
            <a:srgbClr val="45D8CE"/>
          </a:solidFill>
          <a:ln w="28575">
            <a:solidFill>
              <a:srgbClr val="45D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BC946C-6A9A-4C01-91EF-A4AFD67BB5BA}"/>
              </a:ext>
            </a:extLst>
          </p:cNvPr>
          <p:cNvSpPr txBox="1"/>
          <p:nvPr/>
        </p:nvSpPr>
        <p:spPr>
          <a:xfrm>
            <a:off x="7776236" y="1741892"/>
            <a:ext cx="1602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</a:t>
            </a:r>
            <a:endParaRPr lang="en-US" altLang="ko-KR" sz="2000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핵심문장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99158E-B8EC-4D93-A57E-E0C8BA48E9FC}"/>
              </a:ext>
            </a:extLst>
          </p:cNvPr>
          <p:cNvSpPr txBox="1"/>
          <p:nvPr/>
        </p:nvSpPr>
        <p:spPr>
          <a:xfrm>
            <a:off x="1603135" y="3128271"/>
            <a:ext cx="124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1D8FA8-F067-4119-8E4F-129BB5E32DDD}"/>
              </a:ext>
            </a:extLst>
          </p:cNvPr>
          <p:cNvSpPr txBox="1"/>
          <p:nvPr/>
        </p:nvSpPr>
        <p:spPr>
          <a:xfrm>
            <a:off x="2852815" y="3237107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토크나이징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B668E7-55B7-489E-A144-5AE0FB3DA4B2}"/>
              </a:ext>
            </a:extLst>
          </p:cNvPr>
          <p:cNvSpPr txBox="1"/>
          <p:nvPr/>
        </p:nvSpPr>
        <p:spPr>
          <a:xfrm>
            <a:off x="2829364" y="3613501"/>
            <a:ext cx="130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Stopwords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제거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명사 추출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10B922-26EF-4A1B-B944-17BC3E7EF544}"/>
              </a:ext>
            </a:extLst>
          </p:cNvPr>
          <p:cNvSpPr txBox="1"/>
          <p:nvPr/>
        </p:nvSpPr>
        <p:spPr>
          <a:xfrm>
            <a:off x="4249625" y="3103858"/>
            <a:ext cx="124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graph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789DB2-880A-4859-A5CB-782323F70BE1}"/>
              </a:ext>
            </a:extLst>
          </p:cNvPr>
          <p:cNvSpPr/>
          <p:nvPr/>
        </p:nvSpPr>
        <p:spPr>
          <a:xfrm rot="5400000">
            <a:off x="1508439" y="2890879"/>
            <a:ext cx="394675" cy="45719"/>
          </a:xfrm>
          <a:prstGeom prst="rect">
            <a:avLst/>
          </a:prstGeom>
          <a:solidFill>
            <a:srgbClr val="45D8C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D5F7F5-5613-42F1-8DB3-D95C0727A0D6}"/>
              </a:ext>
            </a:extLst>
          </p:cNvPr>
          <p:cNvSpPr txBox="1"/>
          <p:nvPr/>
        </p:nvSpPr>
        <p:spPr>
          <a:xfrm>
            <a:off x="1934118" y="2716400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프로젝트에 적용</a:t>
            </a:r>
            <a:endParaRPr lang="ko-KR" altLang="en-US" sz="2000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9DB270-CA61-4F47-8A41-7C419CF6D012}"/>
              </a:ext>
            </a:extLst>
          </p:cNvPr>
          <p:cNvSpPr txBox="1"/>
          <p:nvPr/>
        </p:nvSpPr>
        <p:spPr>
          <a:xfrm>
            <a:off x="5480338" y="3103859"/>
            <a:ext cx="124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Sentence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FCA502-85F3-4880-B1E2-FBDB9FF678A6}"/>
              </a:ext>
            </a:extLst>
          </p:cNvPr>
          <p:cNvSpPr txBox="1"/>
          <p:nvPr/>
        </p:nvSpPr>
        <p:spPr>
          <a:xfrm>
            <a:off x="2444208" y="3213302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5D01BA-BC6D-43A4-B331-8E2C07A6EAB7}"/>
              </a:ext>
            </a:extLst>
          </p:cNvPr>
          <p:cNvSpPr txBox="1"/>
          <p:nvPr/>
        </p:nvSpPr>
        <p:spPr>
          <a:xfrm>
            <a:off x="4013723" y="3223047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276831-A4B9-46C8-8E0D-FE3E7CA0C860}"/>
              </a:ext>
            </a:extLst>
          </p:cNvPr>
          <p:cNvSpPr txBox="1"/>
          <p:nvPr/>
        </p:nvSpPr>
        <p:spPr>
          <a:xfrm>
            <a:off x="5004999" y="3238436"/>
            <a:ext cx="727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+</a:t>
            </a:r>
            <a:endParaRPr lang="ko-KR" altLang="en-US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9098D8-5A25-415F-8FC8-3D768831DEAB}"/>
              </a:ext>
            </a:extLst>
          </p:cNvPr>
          <p:cNvSpPr txBox="1"/>
          <p:nvPr/>
        </p:nvSpPr>
        <p:spPr>
          <a:xfrm>
            <a:off x="5480339" y="3666092"/>
            <a:ext cx="1308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 – IDF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이용해 문장간 유사도를 계산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7D958B-1032-4627-BBBE-439E1A3788B3}"/>
              </a:ext>
            </a:extLst>
          </p:cNvPr>
          <p:cNvSpPr txBox="1"/>
          <p:nvPr/>
        </p:nvSpPr>
        <p:spPr>
          <a:xfrm>
            <a:off x="4161456" y="3613501"/>
            <a:ext cx="139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CountVectorizer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단어간 유사도를 계산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88E992-1E5E-4B6A-8A85-33F5F2E19A5C}"/>
              </a:ext>
            </a:extLst>
          </p:cNvPr>
          <p:cNvSpPr txBox="1"/>
          <p:nvPr/>
        </p:nvSpPr>
        <p:spPr>
          <a:xfrm>
            <a:off x="6609698" y="3223047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E90B8ED-BBE2-4BE4-BA10-B2FB18BCE892}"/>
              </a:ext>
            </a:extLst>
          </p:cNvPr>
          <p:cNvSpPr txBox="1"/>
          <p:nvPr/>
        </p:nvSpPr>
        <p:spPr>
          <a:xfrm>
            <a:off x="7010154" y="3103858"/>
            <a:ext cx="124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Ranking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2EF61A-08C2-4D66-8D97-C26BAFAED7B7}"/>
              </a:ext>
            </a:extLst>
          </p:cNvPr>
          <p:cNvSpPr txBox="1"/>
          <p:nvPr/>
        </p:nvSpPr>
        <p:spPr>
          <a:xfrm>
            <a:off x="6980664" y="3621580"/>
            <a:ext cx="1308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앞에서 구한 그래프를 이용해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Ranking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높은 문장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 출력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3106F6-772A-4771-B0FA-1926C6DC9B73}"/>
              </a:ext>
            </a:extLst>
          </p:cNvPr>
          <p:cNvSpPr txBox="1"/>
          <p:nvPr/>
        </p:nvSpPr>
        <p:spPr>
          <a:xfrm>
            <a:off x="8120547" y="3216456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5D8C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&gt;&gt;</a:t>
            </a:r>
            <a:endParaRPr lang="ko-KR" altLang="en-US" b="1" dirty="0">
              <a:solidFill>
                <a:srgbClr val="45D8CE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8A44E6-8DA8-4652-9F54-1EDB600BB136}"/>
              </a:ext>
            </a:extLst>
          </p:cNvPr>
          <p:cNvSpPr txBox="1"/>
          <p:nvPr/>
        </p:nvSpPr>
        <p:spPr>
          <a:xfrm>
            <a:off x="8369300" y="3113997"/>
            <a:ext cx="1602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 요약</a:t>
            </a:r>
            <a:endParaRPr lang="en-US" altLang="ko-KR" sz="1600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키워드</a:t>
            </a:r>
            <a:endParaRPr lang="en-US" altLang="ko-KR" sz="1600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F6AE9C-B659-412C-9A14-EFC0156518B5}"/>
              </a:ext>
            </a:extLst>
          </p:cNvPr>
          <p:cNvSpPr txBox="1"/>
          <p:nvPr/>
        </p:nvSpPr>
        <p:spPr>
          <a:xfrm>
            <a:off x="4797587" y="487430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전처리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BE96F2-1D05-4F10-B9B4-005BCB653413}"/>
              </a:ext>
            </a:extLst>
          </p:cNvPr>
          <p:cNvSpPr/>
          <p:nvPr/>
        </p:nvSpPr>
        <p:spPr>
          <a:xfrm flipV="1">
            <a:off x="1289412" y="960759"/>
            <a:ext cx="9167573" cy="45719"/>
          </a:xfrm>
          <a:prstGeom prst="rect">
            <a:avLst/>
          </a:prstGeom>
          <a:gradFill flip="none" rotWithShape="1">
            <a:gsLst>
              <a:gs pos="22885">
                <a:srgbClr val="8AD573"/>
              </a:gs>
              <a:gs pos="1770">
                <a:srgbClr val="3FBF6A"/>
              </a:gs>
              <a:gs pos="44000">
                <a:srgbClr val="88D37E"/>
              </a:gs>
              <a:gs pos="61000">
                <a:srgbClr val="55E1C0"/>
              </a:gs>
              <a:gs pos="88000">
                <a:srgbClr val="3C5548"/>
              </a:gs>
              <a:gs pos="100000">
                <a:srgbClr val="222A35"/>
              </a:gs>
            </a:gsLst>
            <a:lin ang="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403DC97-B26A-42D8-AA57-11ACA68CDF93}"/>
              </a:ext>
            </a:extLst>
          </p:cNvPr>
          <p:cNvGrpSpPr/>
          <p:nvPr/>
        </p:nvGrpSpPr>
        <p:grpSpPr>
          <a:xfrm>
            <a:off x="7494551" y="869403"/>
            <a:ext cx="284350" cy="284350"/>
            <a:chOff x="1324954" y="1778558"/>
            <a:chExt cx="862124" cy="862124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52DBE8F-7498-471A-91DF-B198CED798DA}"/>
                </a:ext>
              </a:extLst>
            </p:cNvPr>
            <p:cNvSpPr/>
            <p:nvPr/>
          </p:nvSpPr>
          <p:spPr>
            <a:xfrm>
              <a:off x="1324954" y="1778558"/>
              <a:ext cx="862124" cy="862124"/>
            </a:xfrm>
            <a:prstGeom prst="ellipse">
              <a:avLst/>
            </a:prstGeom>
            <a:solidFill>
              <a:srgbClr val="68D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8DCA7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4B9B524-90D1-4E90-8485-67705D9C87CB}"/>
                </a:ext>
              </a:extLst>
            </p:cNvPr>
            <p:cNvSpPr/>
            <p:nvPr/>
          </p:nvSpPr>
          <p:spPr>
            <a:xfrm>
              <a:off x="1449466" y="1903070"/>
              <a:ext cx="613104" cy="613104"/>
            </a:xfrm>
            <a:prstGeom prst="ellipse">
              <a:avLst/>
            </a:prstGeom>
            <a:solidFill>
              <a:srgbClr val="222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234F34B-7408-4E01-8331-A98181CE76C3}"/>
              </a:ext>
            </a:extLst>
          </p:cNvPr>
          <p:cNvSpPr txBox="1"/>
          <p:nvPr/>
        </p:nvSpPr>
        <p:spPr>
          <a:xfrm>
            <a:off x="6980664" y="46980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C49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BD7656-9AFB-4BC7-9208-E9972D2D757A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B7B3F5-EFC5-457A-B97D-4FA61C98EDBB}"/>
              </a:ext>
            </a:extLst>
          </p:cNvPr>
          <p:cNvSpPr txBox="1"/>
          <p:nvPr/>
        </p:nvSpPr>
        <p:spPr>
          <a:xfrm>
            <a:off x="9877933" y="1154793"/>
            <a:ext cx="226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textRank</a:t>
            </a:r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알고리즘을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댓글 요약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9EF883-1A9E-4FC0-88E4-393F9043959C}"/>
              </a:ext>
            </a:extLst>
          </p:cNvPr>
          <p:cNvSpPr txBox="1"/>
          <p:nvPr/>
        </p:nvSpPr>
        <p:spPr>
          <a:xfrm>
            <a:off x="10542423" y="438637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내용</a:t>
            </a:r>
            <a:endParaRPr lang="ko-KR" altLang="en-US" sz="2000" spc="-15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CF0F1A-B00C-43D1-91DF-6E440B26B77B}"/>
              </a:ext>
            </a:extLst>
          </p:cNvPr>
          <p:cNvSpPr/>
          <p:nvPr/>
        </p:nvSpPr>
        <p:spPr>
          <a:xfrm>
            <a:off x="10032929" y="915691"/>
            <a:ext cx="1764000" cy="36267"/>
          </a:xfrm>
          <a:prstGeom prst="rect">
            <a:avLst/>
          </a:prstGeom>
          <a:solidFill>
            <a:srgbClr val="3FBE6A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D85FF8-E9F5-4BB9-AA76-83AEA5C32A77}"/>
              </a:ext>
            </a:extLst>
          </p:cNvPr>
          <p:cNvSpPr txBox="1"/>
          <p:nvPr/>
        </p:nvSpPr>
        <p:spPr>
          <a:xfrm>
            <a:off x="9965610" y="25946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40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0AD0D54-6FF2-47EE-B337-02549668C682}"/>
              </a:ext>
            </a:extLst>
          </p:cNvPr>
          <p:cNvSpPr txBox="1"/>
          <p:nvPr/>
        </p:nvSpPr>
        <p:spPr>
          <a:xfrm>
            <a:off x="2800458" y="496019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수집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1DBC85B-BD8B-4766-B576-1366EC34CF63}"/>
              </a:ext>
            </a:extLst>
          </p:cNvPr>
          <p:cNvSpPr/>
          <p:nvPr/>
        </p:nvSpPr>
        <p:spPr>
          <a:xfrm>
            <a:off x="1695335" y="4592888"/>
            <a:ext cx="8823617" cy="1629945"/>
          </a:xfrm>
          <a:prstGeom prst="roundRect">
            <a:avLst>
              <a:gd name="adj" fmla="val 10832"/>
            </a:avLst>
          </a:prstGeom>
          <a:solidFill>
            <a:srgbClr val="CCD2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423876-5478-4D2E-B0D1-0E090744C940}"/>
              </a:ext>
            </a:extLst>
          </p:cNvPr>
          <p:cNvSpPr txBox="1"/>
          <p:nvPr/>
        </p:nvSpPr>
        <p:spPr>
          <a:xfrm>
            <a:off x="1797207" y="4623523"/>
            <a:ext cx="5648301" cy="145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유연이 마인드 진짜 </a:t>
            </a:r>
            <a:r>
              <a:rPr lang="ko-KR" altLang="en-US" sz="13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이쁘다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 </a:t>
            </a:r>
            <a:r>
              <a:rPr lang="ko-KR" altLang="en-US" sz="13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자까에게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 통보한다 다음화를 내놓아라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sz="13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임유연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 </a:t>
            </a:r>
            <a:r>
              <a:rPr lang="ko-KR" altLang="en-US" sz="13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나유연인데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 </a:t>
            </a:r>
            <a:r>
              <a:rPr lang="ko-KR" altLang="en-US" sz="13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뭐야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 하고 다시 보고 다시 보고 다시 봤다 사촌인가 성이 다른 데 경우의 수는 일단 이복 동생이거나 사촌이거나 혹은 진짜 </a:t>
            </a:r>
            <a:r>
              <a:rPr lang="ko-KR" altLang="en-US" sz="13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여사친인데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 설마 여 사친과 동거는 </a:t>
            </a:r>
            <a:r>
              <a:rPr lang="ko-KR" altLang="en-US" sz="13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아닐테고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 </a:t>
            </a:r>
            <a:r>
              <a:rPr lang="ko-KR" altLang="en-US" sz="13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만화니까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 이복 동생일 가능성이 </a:t>
            </a:r>
            <a:r>
              <a:rPr lang="ko-KR" altLang="en-US" sz="13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높을라</a:t>
            </a:r>
            <a:endParaRPr lang="ko-KR" altLang="en-US" sz="1300" spc="-150" dirty="0">
              <a:latin typeface="나눔고딕코딩" panose="020D0009000000000000" pitchFamily="49" charset="-127"/>
              <a:ea typeface="나눔고딕코딩" panose="020D0009000000000000" pitchFamily="49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나유별이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 아니라 </a:t>
            </a:r>
            <a:r>
              <a:rPr lang="ko-KR" altLang="en-US" sz="1300" spc="-150" dirty="0" err="1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임유별이네</a:t>
            </a:r>
            <a:endParaRPr lang="ko-KR" altLang="en-US" sz="1300" spc="-150" dirty="0">
              <a:latin typeface="나눔고딕코딩" panose="020D0009000000000000" pitchFamily="49" charset="-127"/>
              <a:ea typeface="나눔고딕코딩" panose="020D0009000000000000" pitchFamily="49" charset="-127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814F89-1CF6-48F5-8ED9-8313563549CF}"/>
              </a:ext>
            </a:extLst>
          </p:cNvPr>
          <p:cNvSpPr txBox="1"/>
          <p:nvPr/>
        </p:nvSpPr>
        <p:spPr>
          <a:xfrm>
            <a:off x="7861135" y="4983764"/>
            <a:ext cx="232252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['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유연</a:t>
            </a:r>
            <a:r>
              <a:rPr lang="en-US" altLang="ko-KR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', '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바름</a:t>
            </a:r>
            <a:r>
              <a:rPr lang="en-US" altLang="ko-KR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', '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동생</a:t>
            </a:r>
            <a:r>
              <a:rPr lang="en-US" altLang="ko-KR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', '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유별</a:t>
            </a:r>
            <a:r>
              <a:rPr lang="en-US" altLang="ko-KR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', '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사촌</a:t>
            </a:r>
            <a:r>
              <a:rPr lang="en-US" altLang="ko-KR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', '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진짜</a:t>
            </a:r>
            <a:r>
              <a:rPr lang="en-US" altLang="ko-KR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', '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재현</a:t>
            </a:r>
            <a:r>
              <a:rPr lang="en-US" altLang="ko-KR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', '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다른</a:t>
            </a:r>
            <a:r>
              <a:rPr lang="en-US" altLang="ko-KR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', '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사람</a:t>
            </a:r>
            <a:r>
              <a:rPr lang="en-US" altLang="ko-KR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', '</a:t>
            </a:r>
            <a:r>
              <a:rPr lang="ko-KR" altLang="en-US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엄마</a:t>
            </a:r>
            <a:r>
              <a:rPr lang="en-US" altLang="ko-KR" sz="1300" spc="-15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rPr>
              <a:t>']</a:t>
            </a:r>
            <a:endParaRPr lang="ko-KR" altLang="en-US" sz="1300" spc="-150" dirty="0">
              <a:latin typeface="나눔고딕코딩" panose="020D0009000000000000" pitchFamily="49" charset="-127"/>
              <a:ea typeface="나눔고딕코딩" panose="020D0009000000000000" pitchFamily="49" charset="-127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6E43CB5-D1BA-4C8A-9D36-64C5BDE3AE36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56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D733ED6-5E31-4A42-83AB-8828D6B5EC5A}"/>
              </a:ext>
            </a:extLst>
          </p:cNvPr>
          <p:cNvSpPr txBox="1"/>
          <p:nvPr/>
        </p:nvSpPr>
        <p:spPr>
          <a:xfrm>
            <a:off x="3489431" y="4732496"/>
            <a:ext cx="5213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작품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그림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스토리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웹툰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그림체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띵작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명작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레전드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정주행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신체비율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반전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복선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이번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화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쿠키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별점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고구마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사이다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병맛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개연성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막장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산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설정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세계관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전개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만화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결말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재미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존잼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연재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흐름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소름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로맨틱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드라마틱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감정선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시나리오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약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도핑테스트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플롯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퀄리티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혜자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분량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창렬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개노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잼</a:t>
            </a:r>
            <a:endParaRPr lang="en-US" altLang="ko-KR" sz="1200" dirty="0">
              <a:solidFill>
                <a:schemeClr val="bg2"/>
              </a:solidFill>
              <a:latin typeface="Arial" panose="020B0604020202020204" pitchFamily="34" charset="0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3CF963-6F9F-47F8-90C6-939F110FE3D7}"/>
              </a:ext>
            </a:extLst>
          </p:cNvPr>
          <p:cNvSpPr/>
          <p:nvPr/>
        </p:nvSpPr>
        <p:spPr>
          <a:xfrm rot="5400000">
            <a:off x="1797205" y="1751949"/>
            <a:ext cx="394675" cy="45719"/>
          </a:xfrm>
          <a:prstGeom prst="rect">
            <a:avLst/>
          </a:prstGeom>
          <a:solidFill>
            <a:srgbClr val="45D8C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78CD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84D445-BD30-40F6-8739-CD358BC13748}"/>
              </a:ext>
            </a:extLst>
          </p:cNvPr>
          <p:cNvSpPr txBox="1"/>
          <p:nvPr/>
        </p:nvSpPr>
        <p:spPr>
          <a:xfrm>
            <a:off x="2284988" y="4854913"/>
            <a:ext cx="101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작품 관련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키워드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E940BD-55F6-485F-8566-61BCAE61A82A}"/>
              </a:ext>
            </a:extLst>
          </p:cNvPr>
          <p:cNvSpPr txBox="1"/>
          <p:nvPr/>
        </p:nvSpPr>
        <p:spPr>
          <a:xfrm>
            <a:off x="2169186" y="1602813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Word2vec</a:t>
            </a:r>
            <a:r>
              <a:rPr lang="ko-KR" altLang="en-US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이란</a:t>
            </a:r>
            <a:r>
              <a:rPr lang="en-US" altLang="ko-KR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1E9A9E-61C1-4121-869E-9F7CCEA8B1D6}"/>
              </a:ext>
            </a:extLst>
          </p:cNvPr>
          <p:cNvSpPr txBox="1"/>
          <p:nvPr/>
        </p:nvSpPr>
        <p:spPr>
          <a:xfrm>
            <a:off x="4101969" y="1602813"/>
            <a:ext cx="24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 </a:t>
            </a:r>
            <a:r>
              <a:rPr lang="ko-KR" altLang="en-US" sz="1600" dirty="0" err="1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임베딩</a:t>
            </a:r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방법 중 하나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4E69BFF-DEFC-473D-8240-A68819CF6673}"/>
              </a:ext>
            </a:extLst>
          </p:cNvPr>
          <p:cNvSpPr txBox="1"/>
          <p:nvPr/>
        </p:nvSpPr>
        <p:spPr>
          <a:xfrm>
            <a:off x="4100138" y="1832913"/>
            <a:ext cx="4658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Word embedding :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단어들을 벡터로 표현해서 </a:t>
            </a:r>
            <a:r>
              <a:rPr lang="ko-KR" altLang="en-US" sz="1200" dirty="0" err="1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단어간의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관계 파악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5B0CFF-82BC-435A-8746-33BA2797B2E0}"/>
              </a:ext>
            </a:extLst>
          </p:cNvPr>
          <p:cNvSpPr txBox="1"/>
          <p:nvPr/>
        </p:nvSpPr>
        <p:spPr>
          <a:xfrm>
            <a:off x="4100137" y="2132309"/>
            <a:ext cx="53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비슷한 맥락을 갖는 단어에 벡터를 주는 비지도 학습 알고리즘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A5D5F62-EE36-4188-BB0A-91838C5120A7}"/>
              </a:ext>
            </a:extLst>
          </p:cNvPr>
          <p:cNvSpPr txBox="1"/>
          <p:nvPr/>
        </p:nvSpPr>
        <p:spPr>
          <a:xfrm>
            <a:off x="4100136" y="2422981"/>
            <a:ext cx="53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CBOW </a:t>
            </a:r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</a:t>
            </a:r>
            <a:r>
              <a:rPr lang="en-US" altLang="ko-KR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skip-gram </a:t>
            </a:r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7830F2-BCC3-406F-97D4-DC3E48034E73}"/>
              </a:ext>
            </a:extLst>
          </p:cNvPr>
          <p:cNvSpPr txBox="1"/>
          <p:nvPr/>
        </p:nvSpPr>
        <p:spPr>
          <a:xfrm>
            <a:off x="2142895" y="3445750"/>
            <a:ext cx="124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CD23A2-3AF7-4D64-B94B-4BBF585C8F9F}"/>
              </a:ext>
            </a:extLst>
          </p:cNvPr>
          <p:cNvSpPr txBox="1"/>
          <p:nvPr/>
        </p:nvSpPr>
        <p:spPr>
          <a:xfrm>
            <a:off x="3675578" y="355458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토크나이징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814E28-7F3A-482A-A8F7-57973069284B}"/>
              </a:ext>
            </a:extLst>
          </p:cNvPr>
          <p:cNvSpPr txBox="1"/>
          <p:nvPr/>
        </p:nvSpPr>
        <p:spPr>
          <a:xfrm>
            <a:off x="3613154" y="3966767"/>
            <a:ext cx="13977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Stopwords</a:t>
            </a:r>
            <a:r>
              <a:rPr lang="en-US" altLang="ko-KR" sz="13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3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제거</a:t>
            </a:r>
            <a:endParaRPr lang="en-US" altLang="ko-KR" sz="1300" dirty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3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명사 추출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7410F83-54F2-4FCE-BB88-D50ABC7199D1}"/>
              </a:ext>
            </a:extLst>
          </p:cNvPr>
          <p:cNvSpPr txBox="1"/>
          <p:nvPr/>
        </p:nvSpPr>
        <p:spPr>
          <a:xfrm>
            <a:off x="5208261" y="3420568"/>
            <a:ext cx="124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Word2vec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훈련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C36F9E-CD7C-432F-88CF-374C093FC1CB}"/>
              </a:ext>
            </a:extLst>
          </p:cNvPr>
          <p:cNvSpPr txBox="1"/>
          <p:nvPr/>
        </p:nvSpPr>
        <p:spPr>
          <a:xfrm>
            <a:off x="3243707" y="3530781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C9899E2-1E46-42C6-B34A-FB7BD40A36F5}"/>
              </a:ext>
            </a:extLst>
          </p:cNvPr>
          <p:cNvSpPr txBox="1"/>
          <p:nvPr/>
        </p:nvSpPr>
        <p:spPr>
          <a:xfrm>
            <a:off x="4776390" y="3540526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AD2653-951C-409E-9231-E9A10A7D2CF1}"/>
              </a:ext>
            </a:extLst>
          </p:cNvPr>
          <p:cNvSpPr txBox="1"/>
          <p:nvPr/>
        </p:nvSpPr>
        <p:spPr>
          <a:xfrm>
            <a:off x="5134233" y="3986014"/>
            <a:ext cx="13977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Skip-gram</a:t>
            </a:r>
          </a:p>
          <a:p>
            <a:pPr algn="ctr"/>
            <a:r>
              <a:rPr lang="ko-KR" altLang="en-US" sz="1300" dirty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사용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7706817-2F3A-4244-A121-04FF8C4AC990}"/>
              </a:ext>
            </a:extLst>
          </p:cNvPr>
          <p:cNvSpPr txBox="1"/>
          <p:nvPr/>
        </p:nvSpPr>
        <p:spPr>
          <a:xfrm>
            <a:off x="6309073" y="3537177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5D8C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rgbClr val="45D8CE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E3BC4AF-A61F-4618-A676-14E22E838A13}"/>
              </a:ext>
            </a:extLst>
          </p:cNvPr>
          <p:cNvSpPr txBox="1"/>
          <p:nvPr/>
        </p:nvSpPr>
        <p:spPr>
          <a:xfrm>
            <a:off x="6852680" y="3392975"/>
            <a:ext cx="1766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작가 작품 키워드</a:t>
            </a:r>
            <a:endParaRPr lang="en-US" altLang="ko-KR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유사한 단어 추출</a:t>
            </a:r>
            <a:endParaRPr lang="en-US" altLang="ko-KR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E3C3298-987B-4A21-8EB0-A3EF04D4A678}"/>
              </a:ext>
            </a:extLst>
          </p:cNvPr>
          <p:cNvSpPr/>
          <p:nvPr/>
        </p:nvSpPr>
        <p:spPr>
          <a:xfrm rot="5400000">
            <a:off x="1790918" y="3094327"/>
            <a:ext cx="394675" cy="45719"/>
          </a:xfrm>
          <a:prstGeom prst="rect">
            <a:avLst/>
          </a:prstGeom>
          <a:solidFill>
            <a:srgbClr val="45D8C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964377-3541-4CE5-9ACB-7872969319EF}"/>
              </a:ext>
            </a:extLst>
          </p:cNvPr>
          <p:cNvSpPr txBox="1"/>
          <p:nvPr/>
        </p:nvSpPr>
        <p:spPr>
          <a:xfrm>
            <a:off x="2169186" y="2929698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프로젝트에 적용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5CA39B-5844-4363-9B20-D8A53BFAFD0F}"/>
              </a:ext>
            </a:extLst>
          </p:cNvPr>
          <p:cNvSpPr txBox="1"/>
          <p:nvPr/>
        </p:nvSpPr>
        <p:spPr>
          <a:xfrm>
            <a:off x="4797587" y="487430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전처리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BCA78A7-E7AD-4AF5-9C83-F97FD211E6EB}"/>
              </a:ext>
            </a:extLst>
          </p:cNvPr>
          <p:cNvSpPr/>
          <p:nvPr/>
        </p:nvSpPr>
        <p:spPr>
          <a:xfrm flipV="1">
            <a:off x="1289412" y="960759"/>
            <a:ext cx="9167573" cy="45719"/>
          </a:xfrm>
          <a:prstGeom prst="rect">
            <a:avLst/>
          </a:prstGeom>
          <a:gradFill flip="none" rotWithShape="1">
            <a:gsLst>
              <a:gs pos="22885">
                <a:srgbClr val="8AD573"/>
              </a:gs>
              <a:gs pos="1770">
                <a:srgbClr val="3FBF6A"/>
              </a:gs>
              <a:gs pos="44000">
                <a:srgbClr val="88D37E"/>
              </a:gs>
              <a:gs pos="61000">
                <a:srgbClr val="55E1C0"/>
              </a:gs>
              <a:gs pos="88000">
                <a:srgbClr val="3C5548"/>
              </a:gs>
              <a:gs pos="100000">
                <a:srgbClr val="222A35"/>
              </a:gs>
            </a:gsLst>
            <a:lin ang="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7C2208-8C3A-4B1E-A13F-9A467133EAC3}"/>
              </a:ext>
            </a:extLst>
          </p:cNvPr>
          <p:cNvGrpSpPr/>
          <p:nvPr/>
        </p:nvGrpSpPr>
        <p:grpSpPr>
          <a:xfrm>
            <a:off x="7494551" y="869403"/>
            <a:ext cx="284350" cy="284350"/>
            <a:chOff x="1324954" y="1778558"/>
            <a:chExt cx="862124" cy="862124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7C9A40E-42A0-44CD-A441-0C30316CC163}"/>
                </a:ext>
              </a:extLst>
            </p:cNvPr>
            <p:cNvSpPr/>
            <p:nvPr/>
          </p:nvSpPr>
          <p:spPr>
            <a:xfrm>
              <a:off x="1324954" y="1778558"/>
              <a:ext cx="862124" cy="862124"/>
            </a:xfrm>
            <a:prstGeom prst="ellipse">
              <a:avLst/>
            </a:prstGeom>
            <a:solidFill>
              <a:srgbClr val="68D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8DCA7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74ECC60-B19C-4B06-9533-434E2B712DBE}"/>
                </a:ext>
              </a:extLst>
            </p:cNvPr>
            <p:cNvSpPr/>
            <p:nvPr/>
          </p:nvSpPr>
          <p:spPr>
            <a:xfrm>
              <a:off x="1449466" y="1903070"/>
              <a:ext cx="613104" cy="613104"/>
            </a:xfrm>
            <a:prstGeom prst="ellipse">
              <a:avLst/>
            </a:prstGeom>
            <a:solidFill>
              <a:srgbClr val="222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672AE2B-F20A-4CBF-93C6-B05AC8AD83E9}"/>
              </a:ext>
            </a:extLst>
          </p:cNvPr>
          <p:cNvSpPr txBox="1"/>
          <p:nvPr/>
        </p:nvSpPr>
        <p:spPr>
          <a:xfrm>
            <a:off x="6980664" y="46980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C49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3A2E8A-4217-4CB5-B45E-C0445839A5A6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ADA9D-7480-47C7-A901-C535F1F24CA3}"/>
              </a:ext>
            </a:extLst>
          </p:cNvPr>
          <p:cNvSpPr txBox="1"/>
          <p:nvPr/>
        </p:nvSpPr>
        <p:spPr>
          <a:xfrm>
            <a:off x="9921470" y="1154793"/>
            <a:ext cx="2177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Word2vec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작가 및 작품 키워드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연관 단어 추출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82EA2E-2643-4152-96E5-67F80995B1AA}"/>
              </a:ext>
            </a:extLst>
          </p:cNvPr>
          <p:cNvSpPr txBox="1"/>
          <p:nvPr/>
        </p:nvSpPr>
        <p:spPr>
          <a:xfrm>
            <a:off x="10542423" y="438637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내용</a:t>
            </a:r>
            <a:endParaRPr lang="ko-KR" altLang="en-US" sz="2000" spc="-15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9D6F86-465D-4A9A-999A-C65EF35723AC}"/>
              </a:ext>
            </a:extLst>
          </p:cNvPr>
          <p:cNvSpPr/>
          <p:nvPr/>
        </p:nvSpPr>
        <p:spPr>
          <a:xfrm>
            <a:off x="10032929" y="915691"/>
            <a:ext cx="1764000" cy="36267"/>
          </a:xfrm>
          <a:prstGeom prst="rect">
            <a:avLst/>
          </a:prstGeom>
          <a:solidFill>
            <a:srgbClr val="3FBE6A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3AA045-5378-4664-B373-FDCC3A9D20DF}"/>
              </a:ext>
            </a:extLst>
          </p:cNvPr>
          <p:cNvSpPr txBox="1"/>
          <p:nvPr/>
        </p:nvSpPr>
        <p:spPr>
          <a:xfrm>
            <a:off x="9965610" y="25946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40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567D19-4EF9-4F67-B9A6-3BA14F33FD9C}"/>
              </a:ext>
            </a:extLst>
          </p:cNvPr>
          <p:cNvSpPr txBox="1"/>
          <p:nvPr/>
        </p:nvSpPr>
        <p:spPr>
          <a:xfrm>
            <a:off x="2800458" y="496019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수집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2266BC-F322-491D-81C1-DA4745A5165E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13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B2DEFA-1C95-4B55-8590-B2B6CB12E36F}"/>
              </a:ext>
            </a:extLst>
          </p:cNvPr>
          <p:cNvSpPr txBox="1"/>
          <p:nvPr/>
        </p:nvSpPr>
        <p:spPr>
          <a:xfrm>
            <a:off x="6410920" y="3538344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5D8C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rgbClr val="45D8CE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65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D733ED6-5E31-4A42-83AB-8828D6B5EC5A}"/>
              </a:ext>
            </a:extLst>
          </p:cNvPr>
          <p:cNvSpPr txBox="1"/>
          <p:nvPr/>
        </p:nvSpPr>
        <p:spPr>
          <a:xfrm>
            <a:off x="3489431" y="4732496"/>
            <a:ext cx="5213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작품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그림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스토리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웹툰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그림체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띵작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명작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레전드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정주행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신체비율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반전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복선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이번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화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쿠키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별점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고구마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사이다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병맛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개연성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막장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산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설정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세계관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전개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만화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결말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재미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존잼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연재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흐름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소름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로맨틱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드라마틱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감정선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시나리오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약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도핑테스트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플롯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퀄리티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혜자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분량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창렬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 err="1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개노</a:t>
            </a:r>
            <a:r>
              <a:rPr lang="en-US" altLang="ko-KR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 / </a:t>
            </a:r>
            <a:r>
              <a:rPr lang="ko-KR" altLang="en-US" sz="1200" dirty="0">
                <a:solidFill>
                  <a:schemeClr val="bg2"/>
                </a:solidFill>
                <a:latin typeface="Arial" panose="020B0604020202020204" pitchFamily="34" charset="0"/>
                <a:ea typeface="나눔스퀘어 Light" panose="020B0600000101010101" pitchFamily="50" charset="-127"/>
                <a:cs typeface="Arial" panose="020B0604020202020204" pitchFamily="34" charset="0"/>
              </a:rPr>
              <a:t>잼</a:t>
            </a:r>
            <a:endParaRPr lang="en-US" altLang="ko-KR" sz="1200" dirty="0">
              <a:solidFill>
                <a:schemeClr val="bg2"/>
              </a:solidFill>
              <a:latin typeface="Arial" panose="020B0604020202020204" pitchFamily="34" charset="0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3CF963-6F9F-47F8-90C6-939F110FE3D7}"/>
              </a:ext>
            </a:extLst>
          </p:cNvPr>
          <p:cNvSpPr/>
          <p:nvPr/>
        </p:nvSpPr>
        <p:spPr>
          <a:xfrm rot="5400000">
            <a:off x="1797205" y="1751949"/>
            <a:ext cx="394675" cy="45719"/>
          </a:xfrm>
          <a:prstGeom prst="rect">
            <a:avLst/>
          </a:prstGeom>
          <a:solidFill>
            <a:srgbClr val="45D8C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78CD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84D445-BD30-40F6-8739-CD358BC13748}"/>
              </a:ext>
            </a:extLst>
          </p:cNvPr>
          <p:cNvSpPr txBox="1"/>
          <p:nvPr/>
        </p:nvSpPr>
        <p:spPr>
          <a:xfrm>
            <a:off x="2284988" y="4854913"/>
            <a:ext cx="101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작품 관련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키워드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E940BD-55F6-485F-8566-61BCAE61A82A}"/>
              </a:ext>
            </a:extLst>
          </p:cNvPr>
          <p:cNvSpPr txBox="1"/>
          <p:nvPr/>
        </p:nvSpPr>
        <p:spPr>
          <a:xfrm>
            <a:off x="2169186" y="1602813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Word2vec</a:t>
            </a:r>
            <a:r>
              <a:rPr lang="ko-KR" altLang="en-US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이란</a:t>
            </a:r>
            <a:r>
              <a:rPr lang="en-US" altLang="ko-KR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1E9A9E-61C1-4121-869E-9F7CCEA8B1D6}"/>
              </a:ext>
            </a:extLst>
          </p:cNvPr>
          <p:cNvSpPr txBox="1"/>
          <p:nvPr/>
        </p:nvSpPr>
        <p:spPr>
          <a:xfrm>
            <a:off x="4101969" y="1602813"/>
            <a:ext cx="24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 </a:t>
            </a:r>
            <a:r>
              <a:rPr lang="ko-KR" altLang="en-US" sz="1600" dirty="0" err="1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임베딩</a:t>
            </a:r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방법 중 하나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4E69BFF-DEFC-473D-8240-A68819CF6673}"/>
              </a:ext>
            </a:extLst>
          </p:cNvPr>
          <p:cNvSpPr txBox="1"/>
          <p:nvPr/>
        </p:nvSpPr>
        <p:spPr>
          <a:xfrm>
            <a:off x="4100138" y="1832913"/>
            <a:ext cx="4658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Word embedding :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단어들을 벡터로 표현해서 </a:t>
            </a:r>
            <a:r>
              <a:rPr lang="ko-KR" altLang="en-US" sz="1200" dirty="0" err="1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단어간의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관계 파악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5B0CFF-82BC-435A-8746-33BA2797B2E0}"/>
              </a:ext>
            </a:extLst>
          </p:cNvPr>
          <p:cNvSpPr txBox="1"/>
          <p:nvPr/>
        </p:nvSpPr>
        <p:spPr>
          <a:xfrm>
            <a:off x="4100137" y="2132309"/>
            <a:ext cx="53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비슷한 맥락을 갖는 단어에 벡터를 주는 비지도 학습 알고리즘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A5D5F62-EE36-4188-BB0A-91838C5120A7}"/>
              </a:ext>
            </a:extLst>
          </p:cNvPr>
          <p:cNvSpPr txBox="1"/>
          <p:nvPr/>
        </p:nvSpPr>
        <p:spPr>
          <a:xfrm>
            <a:off x="4100136" y="2422981"/>
            <a:ext cx="53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CBOW </a:t>
            </a:r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</a:t>
            </a:r>
            <a:r>
              <a:rPr lang="en-US" altLang="ko-KR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skip-gram </a:t>
            </a:r>
            <a:r>
              <a:rPr lang="ko-KR" altLang="en-US" sz="160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7830F2-BCC3-406F-97D4-DC3E48034E73}"/>
              </a:ext>
            </a:extLst>
          </p:cNvPr>
          <p:cNvSpPr txBox="1"/>
          <p:nvPr/>
        </p:nvSpPr>
        <p:spPr>
          <a:xfrm>
            <a:off x="2142895" y="3445750"/>
            <a:ext cx="124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CD23A2-3AF7-4D64-B94B-4BBF585C8F9F}"/>
              </a:ext>
            </a:extLst>
          </p:cNvPr>
          <p:cNvSpPr txBox="1"/>
          <p:nvPr/>
        </p:nvSpPr>
        <p:spPr>
          <a:xfrm>
            <a:off x="3675578" y="3554586"/>
            <a:ext cx="124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토크나이징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814E28-7F3A-482A-A8F7-57973069284B}"/>
              </a:ext>
            </a:extLst>
          </p:cNvPr>
          <p:cNvSpPr txBox="1"/>
          <p:nvPr/>
        </p:nvSpPr>
        <p:spPr>
          <a:xfrm>
            <a:off x="3664119" y="3954907"/>
            <a:ext cx="130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Stopwords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en-US" altLang="ko-KR" sz="1200" dirty="0">
              <a:solidFill>
                <a:schemeClr val="bg2">
                  <a:lumMod val="9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명사 추출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7410F83-54F2-4FCE-BB88-D50ABC7199D1}"/>
              </a:ext>
            </a:extLst>
          </p:cNvPr>
          <p:cNvSpPr txBox="1"/>
          <p:nvPr/>
        </p:nvSpPr>
        <p:spPr>
          <a:xfrm>
            <a:off x="5208261" y="3420568"/>
            <a:ext cx="1249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Word2vec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훈련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C36F9E-CD7C-432F-88CF-374C093FC1CB}"/>
              </a:ext>
            </a:extLst>
          </p:cNvPr>
          <p:cNvSpPr txBox="1"/>
          <p:nvPr/>
        </p:nvSpPr>
        <p:spPr>
          <a:xfrm>
            <a:off x="3243707" y="3530781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C9899E2-1E46-42C6-B34A-FB7BD40A36F5}"/>
              </a:ext>
            </a:extLst>
          </p:cNvPr>
          <p:cNvSpPr txBox="1"/>
          <p:nvPr/>
        </p:nvSpPr>
        <p:spPr>
          <a:xfrm>
            <a:off x="4776390" y="3540526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AD2653-951C-409E-9231-E9A10A7D2CF1}"/>
              </a:ext>
            </a:extLst>
          </p:cNvPr>
          <p:cNvSpPr txBox="1"/>
          <p:nvPr/>
        </p:nvSpPr>
        <p:spPr>
          <a:xfrm>
            <a:off x="5134233" y="3986014"/>
            <a:ext cx="1397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Skip-gram</a:t>
            </a:r>
          </a:p>
          <a:p>
            <a:pPr algn="ctr"/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사용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7706817-2F3A-4244-A121-04FF8C4AC990}"/>
              </a:ext>
            </a:extLst>
          </p:cNvPr>
          <p:cNvSpPr txBox="1"/>
          <p:nvPr/>
        </p:nvSpPr>
        <p:spPr>
          <a:xfrm>
            <a:off x="6309073" y="3537177"/>
            <a:ext cx="58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5D8C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  <a:endParaRPr lang="ko-KR" altLang="en-US" dirty="0">
              <a:solidFill>
                <a:srgbClr val="45D8CE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E3BC4AF-A61F-4618-A676-14E22E838A13}"/>
              </a:ext>
            </a:extLst>
          </p:cNvPr>
          <p:cNvSpPr txBox="1"/>
          <p:nvPr/>
        </p:nvSpPr>
        <p:spPr>
          <a:xfrm>
            <a:off x="6740943" y="3443558"/>
            <a:ext cx="160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작가 작품 키워드</a:t>
            </a:r>
            <a:endParaRPr lang="en-US" altLang="ko-KR" sz="1600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유사한 단어 추출</a:t>
            </a:r>
            <a:endParaRPr lang="en-US" altLang="ko-KR" sz="1600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E3C3298-987B-4A21-8EB0-A3EF04D4A678}"/>
              </a:ext>
            </a:extLst>
          </p:cNvPr>
          <p:cNvSpPr/>
          <p:nvPr/>
        </p:nvSpPr>
        <p:spPr>
          <a:xfrm rot="5400000">
            <a:off x="1790918" y="3094327"/>
            <a:ext cx="394675" cy="45719"/>
          </a:xfrm>
          <a:prstGeom prst="rect">
            <a:avLst/>
          </a:prstGeom>
          <a:solidFill>
            <a:srgbClr val="45D8C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964377-3541-4CE5-9ACB-7872969319EF}"/>
              </a:ext>
            </a:extLst>
          </p:cNvPr>
          <p:cNvSpPr txBox="1"/>
          <p:nvPr/>
        </p:nvSpPr>
        <p:spPr>
          <a:xfrm>
            <a:off x="2216597" y="2919848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29C5B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프로젝트에 적용</a:t>
            </a:r>
            <a:endParaRPr lang="ko-KR" altLang="en-US" sz="2000" dirty="0">
              <a:solidFill>
                <a:srgbClr val="29C5B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5CA39B-5844-4363-9B20-D8A53BFAFD0F}"/>
              </a:ext>
            </a:extLst>
          </p:cNvPr>
          <p:cNvSpPr txBox="1"/>
          <p:nvPr/>
        </p:nvSpPr>
        <p:spPr>
          <a:xfrm>
            <a:off x="4797587" y="487430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전처리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BCA78A7-E7AD-4AF5-9C83-F97FD211E6EB}"/>
              </a:ext>
            </a:extLst>
          </p:cNvPr>
          <p:cNvSpPr/>
          <p:nvPr/>
        </p:nvSpPr>
        <p:spPr>
          <a:xfrm flipV="1">
            <a:off x="1289412" y="960759"/>
            <a:ext cx="9167573" cy="45719"/>
          </a:xfrm>
          <a:prstGeom prst="rect">
            <a:avLst/>
          </a:prstGeom>
          <a:gradFill flip="none" rotWithShape="1">
            <a:gsLst>
              <a:gs pos="22885">
                <a:srgbClr val="8AD573"/>
              </a:gs>
              <a:gs pos="1770">
                <a:srgbClr val="3FBF6A"/>
              </a:gs>
              <a:gs pos="44000">
                <a:srgbClr val="88D37E"/>
              </a:gs>
              <a:gs pos="61000">
                <a:srgbClr val="55E1C0"/>
              </a:gs>
              <a:gs pos="88000">
                <a:srgbClr val="3C5548"/>
              </a:gs>
              <a:gs pos="100000">
                <a:srgbClr val="222A35"/>
              </a:gs>
            </a:gsLst>
            <a:lin ang="0" scaled="1"/>
            <a:tileRect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7C2208-8C3A-4B1E-A13F-9A467133EAC3}"/>
              </a:ext>
            </a:extLst>
          </p:cNvPr>
          <p:cNvGrpSpPr/>
          <p:nvPr/>
        </p:nvGrpSpPr>
        <p:grpSpPr>
          <a:xfrm>
            <a:off x="7494551" y="869403"/>
            <a:ext cx="284350" cy="284350"/>
            <a:chOff x="1324954" y="1778558"/>
            <a:chExt cx="862124" cy="862124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7C9A40E-42A0-44CD-A441-0C30316CC163}"/>
                </a:ext>
              </a:extLst>
            </p:cNvPr>
            <p:cNvSpPr/>
            <p:nvPr/>
          </p:nvSpPr>
          <p:spPr>
            <a:xfrm>
              <a:off x="1324954" y="1778558"/>
              <a:ext cx="862124" cy="862124"/>
            </a:xfrm>
            <a:prstGeom prst="ellipse">
              <a:avLst/>
            </a:prstGeom>
            <a:solidFill>
              <a:srgbClr val="68D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8DCA7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74ECC60-B19C-4B06-9533-434E2B712DBE}"/>
                </a:ext>
              </a:extLst>
            </p:cNvPr>
            <p:cNvSpPr/>
            <p:nvPr/>
          </p:nvSpPr>
          <p:spPr>
            <a:xfrm>
              <a:off x="1449466" y="1903070"/>
              <a:ext cx="613104" cy="613104"/>
            </a:xfrm>
            <a:prstGeom prst="ellipse">
              <a:avLst/>
            </a:prstGeom>
            <a:solidFill>
              <a:srgbClr val="222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672AE2B-F20A-4CBF-93C6-B05AC8AD83E9}"/>
              </a:ext>
            </a:extLst>
          </p:cNvPr>
          <p:cNvSpPr txBox="1"/>
          <p:nvPr/>
        </p:nvSpPr>
        <p:spPr>
          <a:xfrm>
            <a:off x="6980664" y="46980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C49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3A2E8A-4217-4CB5-B45E-C0445839A5A6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ADA9D-7480-47C7-A901-C535F1F24CA3}"/>
              </a:ext>
            </a:extLst>
          </p:cNvPr>
          <p:cNvSpPr txBox="1"/>
          <p:nvPr/>
        </p:nvSpPr>
        <p:spPr>
          <a:xfrm>
            <a:off x="9921470" y="1154793"/>
            <a:ext cx="2177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Word2vec</a:t>
            </a:r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작가 및 작품 키워드</a:t>
            </a:r>
            <a:endParaRPr lang="en-US" altLang="ko-KR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연관 단어 추출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82EA2E-2643-4152-96E5-67F80995B1AA}"/>
              </a:ext>
            </a:extLst>
          </p:cNvPr>
          <p:cNvSpPr txBox="1"/>
          <p:nvPr/>
        </p:nvSpPr>
        <p:spPr>
          <a:xfrm>
            <a:off x="10542423" y="438637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내용</a:t>
            </a:r>
            <a:endParaRPr lang="ko-KR" altLang="en-US" sz="2000" spc="-15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9D6F86-465D-4A9A-999A-C65EF35723AC}"/>
              </a:ext>
            </a:extLst>
          </p:cNvPr>
          <p:cNvSpPr/>
          <p:nvPr/>
        </p:nvSpPr>
        <p:spPr>
          <a:xfrm>
            <a:off x="10032929" y="915691"/>
            <a:ext cx="1764000" cy="36267"/>
          </a:xfrm>
          <a:prstGeom prst="rect">
            <a:avLst/>
          </a:prstGeom>
          <a:solidFill>
            <a:srgbClr val="3FBE6A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3AA045-5378-4664-B373-FDCC3A9D20DF}"/>
              </a:ext>
            </a:extLst>
          </p:cNvPr>
          <p:cNvSpPr txBox="1"/>
          <p:nvPr/>
        </p:nvSpPr>
        <p:spPr>
          <a:xfrm>
            <a:off x="9965610" y="25946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400" dirty="0">
              <a:solidFill>
                <a:srgbClr val="3FBE6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567D19-4EF9-4F67-B9A6-3BA14F33FD9C}"/>
              </a:ext>
            </a:extLst>
          </p:cNvPr>
          <p:cNvSpPr txBox="1"/>
          <p:nvPr/>
        </p:nvSpPr>
        <p:spPr>
          <a:xfrm>
            <a:off x="2800458" y="496019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수집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1669C9E-5A36-4E58-8A7A-6FE7E2EFC93A}"/>
              </a:ext>
            </a:extLst>
          </p:cNvPr>
          <p:cNvGrpSpPr/>
          <p:nvPr/>
        </p:nvGrpSpPr>
        <p:grpSpPr>
          <a:xfrm>
            <a:off x="756600" y="1513151"/>
            <a:ext cx="10517420" cy="4738171"/>
            <a:chOff x="0" y="1742669"/>
            <a:chExt cx="10517420" cy="47381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E9AEEB9-ACF4-430D-97F0-1E8AB5AC1FF8}"/>
                </a:ext>
              </a:extLst>
            </p:cNvPr>
            <p:cNvSpPr/>
            <p:nvPr/>
          </p:nvSpPr>
          <p:spPr>
            <a:xfrm>
              <a:off x="0" y="1742669"/>
              <a:ext cx="9144000" cy="4738171"/>
            </a:xfrm>
            <a:prstGeom prst="rect">
              <a:avLst/>
            </a:prstGeom>
            <a:solidFill>
              <a:schemeClr val="tx2">
                <a:lumMod val="50000"/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B54C1DE-36F7-46C7-A1FB-4CDD9DF0F4AC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-1" r="8500"/>
            <a:stretch/>
          </p:blipFill>
          <p:spPr>
            <a:xfrm>
              <a:off x="747921" y="2291469"/>
              <a:ext cx="3714983" cy="324446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FBA31DB-52B7-42CF-AD98-6AB8AE15C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40" r="8002" b="1192"/>
            <a:stretch/>
          </p:blipFill>
          <p:spPr>
            <a:xfrm>
              <a:off x="4820670" y="2277146"/>
              <a:ext cx="3701541" cy="325770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AB28E4-B9AF-41AB-9041-B2E7D6FBCE6D}"/>
                </a:ext>
              </a:extLst>
            </p:cNvPr>
            <p:cNvSpPr txBox="1"/>
            <p:nvPr/>
          </p:nvSpPr>
          <p:spPr>
            <a:xfrm>
              <a:off x="1729752" y="1800490"/>
              <a:ext cx="50589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Word2vec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</a:t>
              </a:r>
              <a:r>
                <a:rPr lang="en-US" altLang="ko-KR" sz="16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tensorboard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에서 시각화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키워드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작가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6E8D93-1823-47E2-B3A1-6D123B58BE1E}"/>
                </a:ext>
              </a:extLst>
            </p:cNvPr>
            <p:cNvSpPr txBox="1"/>
            <p:nvPr/>
          </p:nvSpPr>
          <p:spPr>
            <a:xfrm>
              <a:off x="5884100" y="5540144"/>
              <a:ext cx="27783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  <a:latin typeface="Arial" panose="020B0604020202020204" pitchFamily="34" charset="0"/>
                  <a:ea typeface="나눔스퀘어 Light" panose="020B0600000101010101" pitchFamily="50" charset="-127"/>
                  <a:cs typeface="Arial" panose="020B0604020202020204" pitchFamily="34" charset="0"/>
                </a:rPr>
                <a:t>유사도가 가장 높은 상위 </a:t>
              </a:r>
              <a:r>
                <a:rPr lang="en-US" altLang="ko-KR" sz="1400" dirty="0">
                  <a:solidFill>
                    <a:schemeClr val="bg2">
                      <a:lumMod val="90000"/>
                    </a:schemeClr>
                  </a:solidFill>
                  <a:latin typeface="Arial" panose="020B0604020202020204" pitchFamily="34" charset="0"/>
                  <a:ea typeface="나눔스퀘어 Light" panose="020B0600000101010101" pitchFamily="50" charset="-127"/>
                  <a:cs typeface="Arial" panose="020B0604020202020204" pitchFamily="34" charset="0"/>
                </a:rPr>
                <a:t>15</a:t>
              </a:r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  <a:latin typeface="Arial" panose="020B0604020202020204" pitchFamily="34" charset="0"/>
                  <a:ea typeface="나눔스퀘어 Light" panose="020B0600000101010101" pitchFamily="50" charset="-127"/>
                  <a:cs typeface="Arial" panose="020B0604020202020204" pitchFamily="34" charset="0"/>
                </a:rPr>
                <a:t>개 단어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1A4C788-5D1D-4637-BC39-B0DE6690266B}"/>
                </a:ext>
              </a:extLst>
            </p:cNvPr>
            <p:cNvSpPr txBox="1"/>
            <p:nvPr/>
          </p:nvSpPr>
          <p:spPr>
            <a:xfrm>
              <a:off x="9044036" y="2784371"/>
              <a:ext cx="14733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en-US" altLang="ko-KR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/Noun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Josa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호영</a:t>
              </a:r>
              <a:r>
                <a:rPr lang="en-US" altLang="ko-KR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/Noun</a:t>
              </a:r>
            </a:p>
            <a:p>
              <a:r>
                <a:rPr lang="ko-KR" altLang="en-US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구상</a:t>
              </a:r>
              <a:r>
                <a:rPr lang="en-US" altLang="ko-KR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/Noun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Josa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건</a:t>
              </a:r>
              <a:r>
                <a:rPr lang="en-US" altLang="ko-KR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/Noun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/Modifier</a:t>
              </a:r>
            </a:p>
            <a:p>
              <a:r>
                <a:rPr lang="ko-KR" altLang="en-US" sz="1200" dirty="0" err="1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자까님</a:t>
              </a:r>
              <a:r>
                <a:rPr lang="en-US" altLang="ko-KR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/Noun</a:t>
              </a:r>
            </a:p>
            <a:p>
              <a:r>
                <a:rPr lang="ko-KR" altLang="en-US" sz="1200" dirty="0" err="1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급작</a:t>
              </a:r>
              <a:r>
                <a:rPr lang="en-US" altLang="ko-KR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/Noun</a:t>
              </a:r>
            </a:p>
            <a:p>
              <a:r>
                <a:rPr lang="ko-KR" altLang="en-US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그림실력</a:t>
              </a:r>
              <a:r>
                <a:rPr lang="en-US" altLang="ko-KR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/Noun</a:t>
              </a:r>
            </a:p>
            <a:p>
              <a:r>
                <a:rPr lang="ko-KR" altLang="en-US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독자</a:t>
              </a:r>
              <a:r>
                <a:rPr lang="en-US" altLang="ko-KR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/Noun</a:t>
              </a:r>
            </a:p>
            <a:p>
              <a:r>
                <a:rPr lang="ko-KR" altLang="en-US" sz="1200" dirty="0" err="1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무빙건</a:t>
              </a:r>
              <a:r>
                <a:rPr lang="en-US" altLang="ko-KR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/Noun</a:t>
              </a:r>
            </a:p>
            <a:p>
              <a:r>
                <a:rPr lang="ko-KR" altLang="en-US" sz="1200" dirty="0" err="1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자까님</a:t>
              </a:r>
              <a:r>
                <a:rPr lang="en-US" altLang="ko-KR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/Noun</a:t>
              </a:r>
            </a:p>
            <a:p>
              <a:r>
                <a:rPr lang="ko-KR" altLang="en-US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갑작스레</a:t>
              </a:r>
              <a:r>
                <a:rPr lang="en-US" altLang="ko-KR" sz="1200" dirty="0">
                  <a:solidFill>
                    <a:srgbClr val="222A35"/>
                  </a:solidFill>
                  <a:highlight>
                    <a:srgbClr val="FFFF00"/>
                  </a:highlight>
                  <a:latin typeface="나눔고딕" panose="020D0604000000000000" pitchFamily="50" charset="-127"/>
                  <a:ea typeface="나눔고딕" panose="020D0604000000000000" pitchFamily="50" charset="-127"/>
                </a:rPr>
                <a:t>/Noun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님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/Suffix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7960CC9-6C14-4CCF-9634-EB48F1C2158F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14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302C976-4EAC-485A-B180-26483338B5B3}"/>
              </a:ext>
            </a:extLst>
          </p:cNvPr>
          <p:cNvCxnSpPr/>
          <p:nvPr/>
        </p:nvCxnSpPr>
        <p:spPr>
          <a:xfrm>
            <a:off x="9009728" y="2761535"/>
            <a:ext cx="621352" cy="0"/>
          </a:xfrm>
          <a:prstGeom prst="straightConnector1">
            <a:avLst/>
          </a:prstGeom>
          <a:ln w="19050">
            <a:solidFill>
              <a:srgbClr val="FFFF00"/>
            </a:solidFill>
            <a:tailEnd type="oval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39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E48D39A-7FDF-42BA-8B11-67AD5051B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91"/>
          <a:stretch/>
        </p:blipFill>
        <p:spPr>
          <a:xfrm>
            <a:off x="2692695" y="1458403"/>
            <a:ext cx="6675755" cy="42246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BA9FFA-9E5E-4A80-BA43-7D15F182D2AE}"/>
              </a:ext>
            </a:extLst>
          </p:cNvPr>
          <p:cNvSpPr/>
          <p:nvPr/>
        </p:nvSpPr>
        <p:spPr>
          <a:xfrm>
            <a:off x="3855069" y="1489618"/>
            <a:ext cx="5544367" cy="400110"/>
          </a:xfrm>
          <a:prstGeom prst="rect">
            <a:avLst/>
          </a:prstGeom>
          <a:noFill/>
          <a:ln w="28575">
            <a:solidFill>
              <a:srgbClr val="FB2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F07A260-89B8-4BD4-9345-301C65FB7DAF}"/>
              </a:ext>
            </a:extLst>
          </p:cNvPr>
          <p:cNvCxnSpPr>
            <a:cxnSpLocks/>
          </p:cNvCxnSpPr>
          <p:nvPr/>
        </p:nvCxnSpPr>
        <p:spPr>
          <a:xfrm flipV="1">
            <a:off x="3907318" y="670018"/>
            <a:ext cx="3776537" cy="819600"/>
          </a:xfrm>
          <a:prstGeom prst="bentConnector3">
            <a:avLst>
              <a:gd name="adj1" fmla="val 50000"/>
            </a:avLst>
          </a:prstGeom>
          <a:ln w="28575">
            <a:solidFill>
              <a:srgbClr val="FB207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1EDE055-7F54-4744-B864-84A8F635B0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7704470"/>
              </p:ext>
            </p:extLst>
          </p:nvPr>
        </p:nvGraphicFramePr>
        <p:xfrm>
          <a:off x="8635897" y="-30108"/>
          <a:ext cx="3215269" cy="2276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A1D6AD86-7DA0-4516-B2FE-4F988D4C6552}"/>
              </a:ext>
            </a:extLst>
          </p:cNvPr>
          <p:cNvSpPr txBox="1"/>
          <p:nvPr/>
        </p:nvSpPr>
        <p:spPr>
          <a:xfrm>
            <a:off x="11328341" y="854674"/>
            <a:ext cx="176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Positive</a:t>
            </a:r>
            <a:endParaRPr lang="ko-KR" altLang="en-US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91A214-FC2E-4A47-B0A6-364AF1F5A83C}"/>
              </a:ext>
            </a:extLst>
          </p:cNvPr>
          <p:cNvSpPr txBox="1"/>
          <p:nvPr/>
        </p:nvSpPr>
        <p:spPr>
          <a:xfrm>
            <a:off x="11328341" y="1131716"/>
            <a:ext cx="1764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Negative</a:t>
            </a:r>
            <a:endParaRPr lang="ko-KR" altLang="en-US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5EB273-6E7D-4366-B96B-11EE732C1B19}"/>
              </a:ext>
            </a:extLst>
          </p:cNvPr>
          <p:cNvSpPr/>
          <p:nvPr/>
        </p:nvSpPr>
        <p:spPr>
          <a:xfrm>
            <a:off x="11184341" y="1216068"/>
            <a:ext cx="144000" cy="144000"/>
          </a:xfrm>
          <a:prstGeom prst="rect">
            <a:avLst/>
          </a:prstGeom>
          <a:solidFill>
            <a:srgbClr val="FF8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7328C5-244D-45C1-A15B-230FC3E5F096}"/>
              </a:ext>
            </a:extLst>
          </p:cNvPr>
          <p:cNvSpPr/>
          <p:nvPr/>
        </p:nvSpPr>
        <p:spPr>
          <a:xfrm>
            <a:off x="11184341" y="910901"/>
            <a:ext cx="144000" cy="144000"/>
          </a:xfrm>
          <a:prstGeom prst="rect">
            <a:avLst/>
          </a:prstGeom>
          <a:solidFill>
            <a:srgbClr val="5C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A6B0F8-FC5C-4E70-9ADE-E2B2505EB341}"/>
              </a:ext>
            </a:extLst>
          </p:cNvPr>
          <p:cNvSpPr/>
          <p:nvPr/>
        </p:nvSpPr>
        <p:spPr>
          <a:xfrm>
            <a:off x="3938304" y="1435381"/>
            <a:ext cx="5430146" cy="4157219"/>
          </a:xfrm>
          <a:prstGeom prst="rect">
            <a:avLst/>
          </a:prstGeom>
          <a:noFill/>
          <a:ln w="28575">
            <a:solidFill>
              <a:srgbClr val="5C8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061837-6AC3-4938-A52C-1C7876E394DA}"/>
              </a:ext>
            </a:extLst>
          </p:cNvPr>
          <p:cNvGrpSpPr/>
          <p:nvPr/>
        </p:nvGrpSpPr>
        <p:grpSpPr>
          <a:xfrm rot="2130125">
            <a:off x="1023813" y="2714426"/>
            <a:ext cx="1207369" cy="841857"/>
            <a:chOff x="3662804" y="3985949"/>
            <a:chExt cx="1061596" cy="949734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2D04A28-9E09-420E-8CF3-3486BBCC52E6}"/>
                </a:ext>
              </a:extLst>
            </p:cNvPr>
            <p:cNvCxnSpPr/>
            <p:nvPr/>
          </p:nvCxnSpPr>
          <p:spPr>
            <a:xfrm>
              <a:off x="3662804" y="4935681"/>
              <a:ext cx="1061596" cy="0"/>
            </a:xfrm>
            <a:prstGeom prst="straightConnector1">
              <a:avLst/>
            </a:prstGeom>
            <a:ln w="28575">
              <a:solidFill>
                <a:srgbClr val="5C84C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18B8A78-035F-4439-B0E9-2AF9F1E092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4918" y="3985949"/>
              <a:ext cx="1049482" cy="949734"/>
            </a:xfrm>
            <a:prstGeom prst="line">
              <a:avLst/>
            </a:prstGeom>
            <a:ln w="28575">
              <a:solidFill>
                <a:srgbClr val="5C84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6018082-3E3E-4385-83BD-EF6FC1563441}"/>
              </a:ext>
            </a:extLst>
          </p:cNvPr>
          <p:cNvSpPr txBox="1"/>
          <p:nvPr/>
        </p:nvSpPr>
        <p:spPr>
          <a:xfrm>
            <a:off x="6823049" y="852644"/>
            <a:ext cx="2244437" cy="400110"/>
          </a:xfrm>
          <a:prstGeom prst="rect">
            <a:avLst/>
          </a:prstGeom>
          <a:solidFill>
            <a:srgbClr val="FB20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</a:t>
            </a:r>
            <a:r>
              <a:rPr lang="en-US" altLang="ko-KR" sz="20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spc="-15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회차</a:t>
            </a:r>
            <a:r>
              <a:rPr lang="ko-KR" altLang="en-US" sz="20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 </a:t>
            </a:r>
            <a:r>
              <a:rPr lang="en-US" altLang="ko-KR" sz="20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pie chart</a:t>
            </a:r>
            <a:r>
              <a:rPr lang="ko-KR" altLang="en-US" sz="20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6CA0CA1-A46D-4223-90AA-663A83884522}"/>
              </a:ext>
            </a:extLst>
          </p:cNvPr>
          <p:cNvSpPr txBox="1"/>
          <p:nvPr/>
        </p:nvSpPr>
        <p:spPr>
          <a:xfrm>
            <a:off x="668922" y="1099400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감성분석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15DFF0-92FB-4E5A-8D0D-ACEEF774C328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15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FB661EE-B571-40C9-8C16-A2A9E0C685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9" t="1176" r="919" b="794"/>
          <a:stretch/>
        </p:blipFill>
        <p:spPr>
          <a:xfrm>
            <a:off x="1996593" y="3804478"/>
            <a:ext cx="4050731" cy="203725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C7F4981A-56F2-4D18-9648-6CAFAC004C59}"/>
              </a:ext>
            </a:extLst>
          </p:cNvPr>
          <p:cNvSpPr txBox="1"/>
          <p:nvPr/>
        </p:nvSpPr>
        <p:spPr>
          <a:xfrm>
            <a:off x="2174022" y="3291461"/>
            <a:ext cx="1764282" cy="923330"/>
          </a:xfrm>
          <a:prstGeom prst="rect">
            <a:avLst/>
          </a:prstGeom>
          <a:solidFill>
            <a:srgbClr val="4568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웹툰의 전체 </a:t>
            </a:r>
            <a:r>
              <a:rPr lang="ko-KR" altLang="en-US" spc="-15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회차</a:t>
            </a:r>
            <a:r>
              <a:rPr lang="ko-KR" altLang="en-US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감성 분석</a:t>
            </a:r>
            <a:endParaRPr lang="en-US" altLang="ko-KR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Heat map chart</a:t>
            </a:r>
            <a:endParaRPr lang="ko-KR" altLang="en-US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42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6CA0CA1-A46D-4223-90AA-663A83884522}"/>
              </a:ext>
            </a:extLst>
          </p:cNvPr>
          <p:cNvSpPr txBox="1"/>
          <p:nvPr/>
        </p:nvSpPr>
        <p:spPr>
          <a:xfrm>
            <a:off x="475510" y="1099400"/>
            <a:ext cx="1764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작가 작품</a:t>
            </a:r>
            <a:endParaRPr lang="en-US" altLang="ko-KR" sz="2000" spc="3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B37B02-8ADE-4C3D-9A73-E78628B0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36" y="816436"/>
            <a:ext cx="8729439" cy="20940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413493-9CB2-4A2B-9B3C-AF37F6543544}"/>
              </a:ext>
            </a:extLst>
          </p:cNvPr>
          <p:cNvSpPr txBox="1"/>
          <p:nvPr/>
        </p:nvSpPr>
        <p:spPr>
          <a:xfrm>
            <a:off x="9952208" y="394902"/>
            <a:ext cx="176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작가 키워드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E99A82-BCF9-46AF-B712-9B8371F65E80}"/>
              </a:ext>
            </a:extLst>
          </p:cNvPr>
          <p:cNvSpPr/>
          <p:nvPr/>
        </p:nvSpPr>
        <p:spPr>
          <a:xfrm>
            <a:off x="3423861" y="715329"/>
            <a:ext cx="8151619" cy="2229532"/>
          </a:xfrm>
          <a:prstGeom prst="rect">
            <a:avLst/>
          </a:prstGeom>
          <a:noFill/>
          <a:ln w="28575">
            <a:solidFill>
              <a:srgbClr val="5C8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ABFBF06A-4FE1-408F-9F11-46DFD71F14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407395"/>
              </p:ext>
            </p:extLst>
          </p:nvPr>
        </p:nvGraphicFramePr>
        <p:xfrm>
          <a:off x="3928427" y="2618089"/>
          <a:ext cx="4119798" cy="3243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9103A6E2-070B-48A1-AD71-E68630885C01}"/>
              </a:ext>
            </a:extLst>
          </p:cNvPr>
          <p:cNvGrpSpPr/>
          <p:nvPr/>
        </p:nvGrpSpPr>
        <p:grpSpPr>
          <a:xfrm>
            <a:off x="2058234" y="3945600"/>
            <a:ext cx="1764282" cy="1318520"/>
            <a:chOff x="2058234" y="4035339"/>
            <a:chExt cx="1764282" cy="1318520"/>
          </a:xfrm>
        </p:grpSpPr>
        <p:sp>
          <p:nvSpPr>
            <p:cNvPr id="10" name="말풍선: 사각형 9">
              <a:extLst>
                <a:ext uri="{FF2B5EF4-FFF2-40B4-BE49-F238E27FC236}">
                  <a16:creationId xmlns:a16="http://schemas.microsoft.com/office/drawing/2014/main" id="{D383B33A-8D0B-4C14-B6EA-5A2230017B77}"/>
                </a:ext>
              </a:extLst>
            </p:cNvPr>
            <p:cNvSpPr/>
            <p:nvPr/>
          </p:nvSpPr>
          <p:spPr>
            <a:xfrm rot="16200000">
              <a:off x="2295284" y="3892931"/>
              <a:ext cx="1318520" cy="1603336"/>
            </a:xfrm>
            <a:prstGeom prst="wedgeRectCallout">
              <a:avLst>
                <a:gd name="adj1" fmla="val -11699"/>
                <a:gd name="adj2" fmla="val 71985"/>
              </a:avLst>
            </a:prstGeom>
            <a:solidFill>
              <a:srgbClr val="FC52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934A63-6D20-4F62-8941-03072C4A865F}"/>
                </a:ext>
              </a:extLst>
            </p:cNvPr>
            <p:cNvSpPr txBox="1"/>
            <p:nvPr/>
          </p:nvSpPr>
          <p:spPr>
            <a:xfrm>
              <a:off x="2058234" y="4168972"/>
              <a:ext cx="176428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내용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체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주관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,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작가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쟁쟁</a:t>
              </a:r>
              <a:endPara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정식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창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생일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린지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CA7EDB-68C2-4BF4-992F-A789D7D0EBD6}"/>
              </a:ext>
            </a:extLst>
          </p:cNvPr>
          <p:cNvSpPr/>
          <p:nvPr/>
        </p:nvSpPr>
        <p:spPr>
          <a:xfrm>
            <a:off x="3423861" y="996359"/>
            <a:ext cx="8063014" cy="189769"/>
          </a:xfrm>
          <a:prstGeom prst="rect">
            <a:avLst/>
          </a:prstGeom>
          <a:solidFill>
            <a:srgbClr val="FF819C">
              <a:alpha val="49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36F79DA-768E-461C-BB73-61B4C83B545F}"/>
              </a:ext>
            </a:extLst>
          </p:cNvPr>
          <p:cNvCxnSpPr>
            <a:cxnSpLocks/>
          </p:cNvCxnSpPr>
          <p:nvPr/>
        </p:nvCxnSpPr>
        <p:spPr>
          <a:xfrm rot="5400000">
            <a:off x="2001113" y="1984817"/>
            <a:ext cx="2760667" cy="882141"/>
          </a:xfrm>
          <a:prstGeom prst="bentConnector3">
            <a:avLst>
              <a:gd name="adj1" fmla="val 50000"/>
            </a:avLst>
          </a:prstGeom>
          <a:ln w="28575">
            <a:solidFill>
              <a:srgbClr val="FB207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9157220-678F-4CD9-86D7-7F78C979C412}"/>
              </a:ext>
            </a:extLst>
          </p:cNvPr>
          <p:cNvSpPr txBox="1"/>
          <p:nvPr/>
        </p:nvSpPr>
        <p:spPr>
          <a:xfrm>
            <a:off x="1357651" y="2978265"/>
            <a:ext cx="1764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정규표현식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398EC6-1585-431B-8E74-7036B62E5749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16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EFC798-40A2-43A8-BEB5-F96B7B32EA7A}"/>
              </a:ext>
            </a:extLst>
          </p:cNvPr>
          <p:cNvSpPr txBox="1"/>
          <p:nvPr/>
        </p:nvSpPr>
        <p:spPr>
          <a:xfrm>
            <a:off x="2302121" y="463648"/>
            <a:ext cx="2718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월의 눈보라 댓글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~ 42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E2685B6-CF6B-4C7A-8634-01B236AE65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99" t="33794" r="61530" b="35855"/>
          <a:stretch/>
        </p:blipFill>
        <p:spPr>
          <a:xfrm>
            <a:off x="7780610" y="3090390"/>
            <a:ext cx="3534559" cy="28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65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64EBF3-1B15-4D01-A6DF-0BB98EEAB711}"/>
              </a:ext>
            </a:extLst>
          </p:cNvPr>
          <p:cNvGrpSpPr/>
          <p:nvPr/>
        </p:nvGrpSpPr>
        <p:grpSpPr>
          <a:xfrm>
            <a:off x="10257632" y="4087175"/>
            <a:ext cx="1367374" cy="2268811"/>
            <a:chOff x="7331601" y="4055119"/>
            <a:chExt cx="1487929" cy="2468843"/>
          </a:xfrm>
        </p:grpSpPr>
        <p:pic>
          <p:nvPicPr>
            <p:cNvPr id="25" name="그림 24" descr="의류이(가) 표시된 사진&#10;&#10;자동 생성된 설명">
              <a:extLst>
                <a:ext uri="{FF2B5EF4-FFF2-40B4-BE49-F238E27FC236}">
                  <a16:creationId xmlns:a16="http://schemas.microsoft.com/office/drawing/2014/main" id="{65A476C1-E8D6-4AE7-8C4C-1CC8F3A42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2330" y="5767962"/>
              <a:ext cx="697200" cy="756000"/>
            </a:xfrm>
            <a:prstGeom prst="rect">
              <a:avLst/>
            </a:prstGeom>
          </p:spPr>
        </p:pic>
        <p:pic>
          <p:nvPicPr>
            <p:cNvPr id="26" name="그림 25" descr="의류이(가) 표시된 사진&#10;&#10;자동 생성된 설명">
              <a:extLst>
                <a:ext uri="{FF2B5EF4-FFF2-40B4-BE49-F238E27FC236}">
                  <a16:creationId xmlns:a16="http://schemas.microsoft.com/office/drawing/2014/main" id="{3B668A59-24D0-4E95-A231-FAC050D94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582" y="4055119"/>
              <a:ext cx="697200" cy="756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1255FCE-F9D9-4DBD-964A-F69FB24A0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582" y="4911540"/>
              <a:ext cx="697200" cy="7560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2F5727-A6A3-43CF-AF58-2A6851136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601" y="5767962"/>
              <a:ext cx="697200" cy="7560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692D84-06F9-4CDA-9D38-5EA64F5472F3}"/>
              </a:ext>
            </a:extLst>
          </p:cNvPr>
          <p:cNvGrpSpPr/>
          <p:nvPr/>
        </p:nvGrpSpPr>
        <p:grpSpPr>
          <a:xfrm>
            <a:off x="579528" y="444510"/>
            <a:ext cx="2046832" cy="1440019"/>
            <a:chOff x="206380" y="153221"/>
            <a:chExt cx="2046832" cy="1440019"/>
          </a:xfrm>
        </p:grpSpPr>
        <p:pic>
          <p:nvPicPr>
            <p:cNvPr id="30" name="그림 29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39B76E4F-6406-4B21-A831-63DCF804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" y="162303"/>
              <a:ext cx="627948" cy="68090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8DEF61B-7792-479A-8CC9-FA8E627AB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80" y="153221"/>
              <a:ext cx="627948" cy="680907"/>
            </a:xfrm>
            <a:prstGeom prst="rect">
              <a:avLst/>
            </a:prstGeom>
          </p:spPr>
        </p:pic>
        <p:pic>
          <p:nvPicPr>
            <p:cNvPr id="32" name="그림 31" descr="인형이(가) 표시된 사진&#10;&#10;자동 생성된 설명">
              <a:extLst>
                <a:ext uri="{FF2B5EF4-FFF2-40B4-BE49-F238E27FC236}">
                  <a16:creationId xmlns:a16="http://schemas.microsoft.com/office/drawing/2014/main" id="{1D4BB5C4-FD06-4867-B5A4-7BC16C8CD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264" y="162303"/>
              <a:ext cx="627948" cy="680907"/>
            </a:xfrm>
            <a:prstGeom prst="rect">
              <a:avLst/>
            </a:prstGeom>
          </p:spPr>
        </p:pic>
        <p:pic>
          <p:nvPicPr>
            <p:cNvPr id="33" name="그림 3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E243F3D3-B9AE-4EC7-873F-8BCABBDDB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" y="912333"/>
              <a:ext cx="627948" cy="68090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721C7EC-38A9-4E83-BA44-BEC230B4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80" y="912333"/>
              <a:ext cx="627948" cy="680907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0F6607-42B5-43E7-9EBF-DBE425CB01DF}"/>
              </a:ext>
            </a:extLst>
          </p:cNvPr>
          <p:cNvSpPr/>
          <p:nvPr/>
        </p:nvSpPr>
        <p:spPr>
          <a:xfrm>
            <a:off x="438503" y="222362"/>
            <a:ext cx="4669200" cy="1840249"/>
          </a:xfrm>
          <a:prstGeom prst="rect">
            <a:avLst/>
          </a:prstGeom>
          <a:solidFill>
            <a:schemeClr val="tx2">
              <a:lumMod val="5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FFF94E-96D5-4DE1-9751-1A0FD524A9A0}"/>
              </a:ext>
            </a:extLst>
          </p:cNvPr>
          <p:cNvSpPr/>
          <p:nvPr/>
        </p:nvSpPr>
        <p:spPr>
          <a:xfrm>
            <a:off x="8434280" y="4061759"/>
            <a:ext cx="3402121" cy="2294226"/>
          </a:xfrm>
          <a:prstGeom prst="rect">
            <a:avLst/>
          </a:prstGeom>
          <a:solidFill>
            <a:schemeClr val="tx2">
              <a:lumMod val="5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64B8FC-EA81-4E16-BE6D-FC6A092DE68F}"/>
              </a:ext>
            </a:extLst>
          </p:cNvPr>
          <p:cNvGrpSpPr/>
          <p:nvPr/>
        </p:nvGrpSpPr>
        <p:grpSpPr>
          <a:xfrm>
            <a:off x="2358507" y="2394593"/>
            <a:ext cx="1621002" cy="2149128"/>
            <a:chOff x="185363" y="1671991"/>
            <a:chExt cx="2161336" cy="286550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0CA0BA3-87ED-409D-AE12-09059958F800}"/>
                </a:ext>
              </a:extLst>
            </p:cNvPr>
            <p:cNvSpPr/>
            <p:nvPr/>
          </p:nvSpPr>
          <p:spPr>
            <a:xfrm>
              <a:off x="185363" y="1671991"/>
              <a:ext cx="2161336" cy="286550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5EAEEF7-CB39-43D1-B028-860CAA34FED9}"/>
                </a:ext>
              </a:extLst>
            </p:cNvPr>
            <p:cNvGrpSpPr/>
            <p:nvPr/>
          </p:nvGrpSpPr>
          <p:grpSpPr>
            <a:xfrm>
              <a:off x="736023" y="1913968"/>
              <a:ext cx="1060016" cy="1060016"/>
              <a:chOff x="4451154" y="4925499"/>
              <a:chExt cx="1060016" cy="1060016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6EACE1E-A63E-4900-B4D3-8CAAD39F20C0}"/>
                  </a:ext>
                </a:extLst>
              </p:cNvPr>
              <p:cNvSpPr/>
              <p:nvPr/>
            </p:nvSpPr>
            <p:spPr>
              <a:xfrm>
                <a:off x="4451154" y="4925499"/>
                <a:ext cx="1060016" cy="1060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32D90D0A-5E9F-4AEE-A9EA-4899E2EB6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534242" y="5074896"/>
                <a:ext cx="910619" cy="910619"/>
              </a:xfrm>
              <a:custGeom>
                <a:avLst/>
                <a:gdLst>
                  <a:gd name="connsiteX0" fmla="*/ 87614 w 910619"/>
                  <a:gd name="connsiteY0" fmla="*/ 0 h 910619"/>
                  <a:gd name="connsiteX1" fmla="*/ 823005 w 910619"/>
                  <a:gd name="connsiteY1" fmla="*/ 0 h 910619"/>
                  <a:gd name="connsiteX2" fmla="*/ 830081 w 910619"/>
                  <a:gd name="connsiteY2" fmla="*/ 5839 h 910619"/>
                  <a:gd name="connsiteX3" fmla="*/ 894800 w 910619"/>
                  <a:gd name="connsiteY3" fmla="*/ 84279 h 910619"/>
                  <a:gd name="connsiteX4" fmla="*/ 910619 w 910619"/>
                  <a:gd name="connsiteY4" fmla="*/ 113423 h 910619"/>
                  <a:gd name="connsiteX5" fmla="*/ 910619 w 910619"/>
                  <a:gd name="connsiteY5" fmla="*/ 647799 h 910619"/>
                  <a:gd name="connsiteX6" fmla="*/ 894800 w 910619"/>
                  <a:gd name="connsiteY6" fmla="*/ 676944 h 910619"/>
                  <a:gd name="connsiteX7" fmla="*/ 455309 w 910619"/>
                  <a:gd name="connsiteY7" fmla="*/ 910619 h 910619"/>
                  <a:gd name="connsiteX8" fmla="*/ 15818 w 910619"/>
                  <a:gd name="connsiteY8" fmla="*/ 676944 h 910619"/>
                  <a:gd name="connsiteX9" fmla="*/ 0 w 910619"/>
                  <a:gd name="connsiteY9" fmla="*/ 647801 h 910619"/>
                  <a:gd name="connsiteX10" fmla="*/ 0 w 910619"/>
                  <a:gd name="connsiteY10" fmla="*/ 113422 h 910619"/>
                  <a:gd name="connsiteX11" fmla="*/ 15818 w 910619"/>
                  <a:gd name="connsiteY11" fmla="*/ 84279 h 910619"/>
                  <a:gd name="connsiteX12" fmla="*/ 80537 w 910619"/>
                  <a:gd name="connsiteY12" fmla="*/ 5839 h 910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0619" h="910619">
                    <a:moveTo>
                      <a:pt x="87614" y="0"/>
                    </a:moveTo>
                    <a:lnTo>
                      <a:pt x="823005" y="0"/>
                    </a:lnTo>
                    <a:lnTo>
                      <a:pt x="830081" y="5839"/>
                    </a:lnTo>
                    <a:cubicBezTo>
                      <a:pt x="854060" y="29817"/>
                      <a:pt x="875751" y="56082"/>
                      <a:pt x="894800" y="84279"/>
                    </a:cubicBezTo>
                    <a:lnTo>
                      <a:pt x="910619" y="113423"/>
                    </a:lnTo>
                    <a:lnTo>
                      <a:pt x="910619" y="647799"/>
                    </a:lnTo>
                    <a:lnTo>
                      <a:pt x="894800" y="676944"/>
                    </a:lnTo>
                    <a:cubicBezTo>
                      <a:pt x="799554" y="817927"/>
                      <a:pt x="638256" y="910619"/>
                      <a:pt x="455309" y="910619"/>
                    </a:cubicBezTo>
                    <a:cubicBezTo>
                      <a:pt x="272362" y="910619"/>
                      <a:pt x="111065" y="817927"/>
                      <a:pt x="15818" y="676944"/>
                    </a:cubicBezTo>
                    <a:lnTo>
                      <a:pt x="0" y="647801"/>
                    </a:lnTo>
                    <a:lnTo>
                      <a:pt x="0" y="113422"/>
                    </a:lnTo>
                    <a:lnTo>
                      <a:pt x="15818" y="84279"/>
                    </a:lnTo>
                    <a:cubicBezTo>
                      <a:pt x="34868" y="56082"/>
                      <a:pt x="56559" y="29817"/>
                      <a:pt x="80537" y="5839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1059966-4755-4E4B-8E3D-6ABD8FBE4439}"/>
                </a:ext>
              </a:extLst>
            </p:cNvPr>
            <p:cNvGrpSpPr/>
            <p:nvPr/>
          </p:nvGrpSpPr>
          <p:grpSpPr>
            <a:xfrm>
              <a:off x="530207" y="3117147"/>
              <a:ext cx="1537173" cy="674547"/>
              <a:chOff x="530207" y="3117147"/>
              <a:chExt cx="1537173" cy="6745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B301BC-C6A5-49B9-BE09-A60BB3D0F75E}"/>
                  </a:ext>
                </a:extLst>
              </p:cNvPr>
              <p:cNvSpPr txBox="1"/>
              <p:nvPr/>
            </p:nvSpPr>
            <p:spPr>
              <a:xfrm>
                <a:off x="814308" y="3117147"/>
                <a:ext cx="900246" cy="410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장혜원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CDD73B-7E34-4299-8FDE-0E2072D3B10A}"/>
                  </a:ext>
                </a:extLst>
              </p:cNvPr>
              <p:cNvSpPr txBox="1"/>
              <p:nvPr/>
            </p:nvSpPr>
            <p:spPr>
              <a:xfrm>
                <a:off x="530207" y="3463400"/>
                <a:ext cx="1537173" cy="32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디지털콘텐츠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학과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8ABD022-80FD-4872-8585-B68B5FF5159A}"/>
              </a:ext>
            </a:extLst>
          </p:cNvPr>
          <p:cNvGrpSpPr/>
          <p:nvPr/>
        </p:nvGrpSpPr>
        <p:grpSpPr>
          <a:xfrm>
            <a:off x="4174232" y="2967606"/>
            <a:ext cx="1621002" cy="2149128"/>
            <a:chOff x="2588542" y="2815700"/>
            <a:chExt cx="2161336" cy="286550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3B6B68A-DEA8-491A-9119-7D93E3B2752E}"/>
                </a:ext>
              </a:extLst>
            </p:cNvPr>
            <p:cNvSpPr/>
            <p:nvPr/>
          </p:nvSpPr>
          <p:spPr>
            <a:xfrm>
              <a:off x="2588542" y="2815700"/>
              <a:ext cx="2161336" cy="286550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BFA6F64-9EDF-4C3A-9373-B7AD52124313}"/>
                </a:ext>
              </a:extLst>
            </p:cNvPr>
            <p:cNvGrpSpPr/>
            <p:nvPr/>
          </p:nvGrpSpPr>
          <p:grpSpPr>
            <a:xfrm>
              <a:off x="3139202" y="3134673"/>
              <a:ext cx="1060016" cy="1066592"/>
              <a:chOff x="6777569" y="4957286"/>
              <a:chExt cx="1060016" cy="1066592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86088D8A-DA2D-43EF-B989-75B95E1E1530}"/>
                  </a:ext>
                </a:extLst>
              </p:cNvPr>
              <p:cNvSpPr/>
              <p:nvPr/>
            </p:nvSpPr>
            <p:spPr>
              <a:xfrm>
                <a:off x="6777569" y="4957286"/>
                <a:ext cx="1060016" cy="1060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7149929-5BB9-4412-972D-EF1BD120B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28"/>
              <a:stretch>
                <a:fillRect/>
              </a:stretch>
            </p:blipFill>
            <p:spPr>
              <a:xfrm>
                <a:off x="6868955" y="5128816"/>
                <a:ext cx="910800" cy="895062"/>
              </a:xfrm>
              <a:custGeom>
                <a:avLst/>
                <a:gdLst>
                  <a:gd name="connsiteX0" fmla="*/ 53158 w 910800"/>
                  <a:gd name="connsiteY0" fmla="*/ 0 h 895062"/>
                  <a:gd name="connsiteX1" fmla="*/ 818739 w 910800"/>
                  <a:gd name="connsiteY1" fmla="*/ 0 h 895062"/>
                  <a:gd name="connsiteX2" fmla="*/ 875439 w 910800"/>
                  <a:gd name="connsiteY2" fmla="*/ 68722 h 895062"/>
                  <a:gd name="connsiteX3" fmla="*/ 910800 w 910800"/>
                  <a:gd name="connsiteY3" fmla="*/ 133870 h 895062"/>
                  <a:gd name="connsiteX4" fmla="*/ 910800 w 910800"/>
                  <a:gd name="connsiteY4" fmla="*/ 596239 h 895062"/>
                  <a:gd name="connsiteX5" fmla="*/ 875439 w 910800"/>
                  <a:gd name="connsiteY5" fmla="*/ 661387 h 895062"/>
                  <a:gd name="connsiteX6" fmla="*/ 435948 w 910800"/>
                  <a:gd name="connsiteY6" fmla="*/ 895062 h 895062"/>
                  <a:gd name="connsiteX7" fmla="*/ 61176 w 910800"/>
                  <a:gd name="connsiteY7" fmla="*/ 739826 h 895062"/>
                  <a:gd name="connsiteX8" fmla="*/ 0 w 910800"/>
                  <a:gd name="connsiteY8" fmla="*/ 665681 h 895062"/>
                  <a:gd name="connsiteX9" fmla="*/ 0 w 910800"/>
                  <a:gd name="connsiteY9" fmla="*/ 64428 h 89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0800" h="895062">
                    <a:moveTo>
                      <a:pt x="53158" y="0"/>
                    </a:moveTo>
                    <a:lnTo>
                      <a:pt x="818739" y="0"/>
                    </a:lnTo>
                    <a:lnTo>
                      <a:pt x="875439" y="68722"/>
                    </a:lnTo>
                    <a:lnTo>
                      <a:pt x="910800" y="133870"/>
                    </a:lnTo>
                    <a:lnTo>
                      <a:pt x="910800" y="596239"/>
                    </a:lnTo>
                    <a:lnTo>
                      <a:pt x="875439" y="661387"/>
                    </a:lnTo>
                    <a:cubicBezTo>
                      <a:pt x="780193" y="802370"/>
                      <a:pt x="618895" y="895062"/>
                      <a:pt x="435948" y="895062"/>
                    </a:cubicBezTo>
                    <a:cubicBezTo>
                      <a:pt x="289591" y="895062"/>
                      <a:pt x="157089" y="835739"/>
                      <a:pt x="61176" y="739826"/>
                    </a:cubicBezTo>
                    <a:lnTo>
                      <a:pt x="0" y="665681"/>
                    </a:lnTo>
                    <a:lnTo>
                      <a:pt x="0" y="64428"/>
                    </a:lnTo>
                    <a:close/>
                  </a:path>
                </a:pathLst>
              </a:cu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AC580BC-16E5-4934-9B16-4CA7A9CC272A}"/>
                </a:ext>
              </a:extLst>
            </p:cNvPr>
            <p:cNvGrpSpPr/>
            <p:nvPr/>
          </p:nvGrpSpPr>
          <p:grpSpPr>
            <a:xfrm>
              <a:off x="2773549" y="4361359"/>
              <a:ext cx="1849224" cy="694156"/>
              <a:chOff x="377188" y="3110649"/>
              <a:chExt cx="1849224" cy="69415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2F7C48-2298-470C-B042-F3F10C72C50A}"/>
                  </a:ext>
                </a:extLst>
              </p:cNvPr>
              <p:cNvSpPr txBox="1"/>
              <p:nvPr/>
            </p:nvSpPr>
            <p:spPr>
              <a:xfrm>
                <a:off x="822823" y="3110649"/>
                <a:ext cx="900247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강유정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51BF3E1-1546-4E86-9843-70FC095C0588}"/>
                  </a:ext>
                </a:extLst>
              </p:cNvPr>
              <p:cNvSpPr txBox="1"/>
              <p:nvPr/>
            </p:nvSpPr>
            <p:spPr>
              <a:xfrm>
                <a:off x="377188" y="3476510"/>
                <a:ext cx="1849224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미디어기술콘텐츠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 학과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685A1D1-83C4-4B46-986F-AB367E0CB2A9}"/>
              </a:ext>
            </a:extLst>
          </p:cNvPr>
          <p:cNvGrpSpPr/>
          <p:nvPr/>
        </p:nvGrpSpPr>
        <p:grpSpPr>
          <a:xfrm>
            <a:off x="5989957" y="1885739"/>
            <a:ext cx="1621002" cy="2149128"/>
            <a:chOff x="4956995" y="1038085"/>
            <a:chExt cx="2161336" cy="2865504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919BAF39-FE43-4738-AC3D-941CE1EA7802}"/>
                </a:ext>
              </a:extLst>
            </p:cNvPr>
            <p:cNvSpPr/>
            <p:nvPr/>
          </p:nvSpPr>
          <p:spPr>
            <a:xfrm>
              <a:off x="4956995" y="1038085"/>
              <a:ext cx="2161336" cy="286550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0A6FCAC-69B5-4C33-8050-D75D0985E5B5}"/>
                </a:ext>
              </a:extLst>
            </p:cNvPr>
            <p:cNvSpPr/>
            <p:nvPr/>
          </p:nvSpPr>
          <p:spPr>
            <a:xfrm>
              <a:off x="5532431" y="2560499"/>
              <a:ext cx="925845" cy="9258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88FEE9E-EF1F-4A2C-B26E-CB28B477A767}"/>
                </a:ext>
              </a:extLst>
            </p:cNvPr>
            <p:cNvGrpSpPr/>
            <p:nvPr/>
          </p:nvGrpSpPr>
          <p:grpSpPr>
            <a:xfrm>
              <a:off x="5507655" y="1362896"/>
              <a:ext cx="1060016" cy="1060016"/>
              <a:chOff x="4383056" y="2333797"/>
              <a:chExt cx="1060016" cy="1060016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C2B8B108-09C1-4841-B8D2-9FB4620830C5}"/>
                  </a:ext>
                </a:extLst>
              </p:cNvPr>
              <p:cNvSpPr/>
              <p:nvPr/>
            </p:nvSpPr>
            <p:spPr>
              <a:xfrm>
                <a:off x="4383056" y="2333797"/>
                <a:ext cx="1060016" cy="1060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1360FBCA-7C58-444F-AF05-356428284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45"/>
              <a:stretch>
                <a:fillRect/>
              </a:stretch>
            </p:blipFill>
            <p:spPr>
              <a:xfrm>
                <a:off x="4451154" y="2501639"/>
                <a:ext cx="910800" cy="892174"/>
              </a:xfrm>
              <a:custGeom>
                <a:avLst/>
                <a:gdLst>
                  <a:gd name="connsiteX0" fmla="*/ 65620 w 910800"/>
                  <a:gd name="connsiteY0" fmla="*/ 0 h 892174"/>
                  <a:gd name="connsiteX1" fmla="*/ 835966 w 910800"/>
                  <a:gd name="connsiteY1" fmla="*/ 0 h 892174"/>
                  <a:gd name="connsiteX2" fmla="*/ 890284 w 910800"/>
                  <a:gd name="connsiteY2" fmla="*/ 65834 h 892174"/>
                  <a:gd name="connsiteX3" fmla="*/ 910800 w 910800"/>
                  <a:gd name="connsiteY3" fmla="*/ 103632 h 892174"/>
                  <a:gd name="connsiteX4" fmla="*/ 910800 w 910800"/>
                  <a:gd name="connsiteY4" fmla="*/ 620700 h 892174"/>
                  <a:gd name="connsiteX5" fmla="*/ 890284 w 910800"/>
                  <a:gd name="connsiteY5" fmla="*/ 658498 h 892174"/>
                  <a:gd name="connsiteX6" fmla="*/ 450793 w 910800"/>
                  <a:gd name="connsiteY6" fmla="*/ 892174 h 892174"/>
                  <a:gd name="connsiteX7" fmla="*/ 11302 w 910800"/>
                  <a:gd name="connsiteY7" fmla="*/ 658498 h 892174"/>
                  <a:gd name="connsiteX8" fmla="*/ 0 w 910800"/>
                  <a:gd name="connsiteY8" fmla="*/ 637676 h 892174"/>
                  <a:gd name="connsiteX9" fmla="*/ 0 w 910800"/>
                  <a:gd name="connsiteY9" fmla="*/ 86656 h 892174"/>
                  <a:gd name="connsiteX10" fmla="*/ 11302 w 910800"/>
                  <a:gd name="connsiteY10" fmla="*/ 65834 h 89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0800" h="892174">
                    <a:moveTo>
                      <a:pt x="65620" y="0"/>
                    </a:moveTo>
                    <a:lnTo>
                      <a:pt x="835966" y="0"/>
                    </a:lnTo>
                    <a:lnTo>
                      <a:pt x="890284" y="65834"/>
                    </a:lnTo>
                    <a:lnTo>
                      <a:pt x="910800" y="103632"/>
                    </a:lnTo>
                    <a:lnTo>
                      <a:pt x="910800" y="620700"/>
                    </a:lnTo>
                    <a:lnTo>
                      <a:pt x="890284" y="658498"/>
                    </a:lnTo>
                    <a:cubicBezTo>
                      <a:pt x="795038" y="799481"/>
                      <a:pt x="633740" y="892174"/>
                      <a:pt x="450793" y="892174"/>
                    </a:cubicBezTo>
                    <a:cubicBezTo>
                      <a:pt x="267846" y="892174"/>
                      <a:pt x="106549" y="799481"/>
                      <a:pt x="11302" y="658498"/>
                    </a:cubicBezTo>
                    <a:lnTo>
                      <a:pt x="0" y="637676"/>
                    </a:lnTo>
                    <a:lnTo>
                      <a:pt x="0" y="86656"/>
                    </a:lnTo>
                    <a:lnTo>
                      <a:pt x="11302" y="65834"/>
                    </a:lnTo>
                    <a:close/>
                  </a:path>
                </a:pathLst>
              </a:custGeom>
            </p:spPr>
          </p:pic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C934DBE-AB16-4E02-9CB3-24554834BCF7}"/>
                </a:ext>
              </a:extLst>
            </p:cNvPr>
            <p:cNvGrpSpPr/>
            <p:nvPr/>
          </p:nvGrpSpPr>
          <p:grpSpPr>
            <a:xfrm>
              <a:off x="5425103" y="2621894"/>
              <a:ext cx="1225121" cy="687904"/>
              <a:chOff x="641934" y="3111795"/>
              <a:chExt cx="1225121" cy="687904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1DD60DE-3791-4071-965D-4562F9C5D56C}"/>
                  </a:ext>
                </a:extLst>
              </p:cNvPr>
              <p:cNvSpPr txBox="1"/>
              <p:nvPr/>
            </p:nvSpPr>
            <p:spPr>
              <a:xfrm>
                <a:off x="804370" y="3111795"/>
                <a:ext cx="90024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김승현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253513-4831-4A40-8874-9B3386DAA052}"/>
                  </a:ext>
                </a:extLst>
              </p:cNvPr>
              <p:cNvSpPr txBox="1"/>
              <p:nvPr/>
            </p:nvSpPr>
            <p:spPr>
              <a:xfrm>
                <a:off x="641934" y="3471404"/>
                <a:ext cx="1225121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빅데이터 학과</a:t>
                </a:r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0E6B66-F1AB-445C-8725-2069E95649DA}"/>
              </a:ext>
            </a:extLst>
          </p:cNvPr>
          <p:cNvGrpSpPr/>
          <p:nvPr/>
        </p:nvGrpSpPr>
        <p:grpSpPr>
          <a:xfrm>
            <a:off x="7805681" y="2614934"/>
            <a:ext cx="1621002" cy="2149128"/>
            <a:chOff x="9728627" y="644777"/>
            <a:chExt cx="2161336" cy="2865504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99140B65-5A93-4FA8-8C26-F3749FD1B2C3}"/>
                </a:ext>
              </a:extLst>
            </p:cNvPr>
            <p:cNvSpPr/>
            <p:nvPr/>
          </p:nvSpPr>
          <p:spPr>
            <a:xfrm>
              <a:off x="9728627" y="644777"/>
              <a:ext cx="2161336" cy="2865504"/>
            </a:xfrm>
            <a:prstGeom prst="roundRect">
              <a:avLst>
                <a:gd name="adj" fmla="val 315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EC150A7-F9E4-4808-BAA3-ADADAEA2D8A2}"/>
                </a:ext>
              </a:extLst>
            </p:cNvPr>
            <p:cNvGrpSpPr/>
            <p:nvPr/>
          </p:nvGrpSpPr>
          <p:grpSpPr>
            <a:xfrm>
              <a:off x="10279287" y="870455"/>
              <a:ext cx="1060016" cy="1060016"/>
              <a:chOff x="2149356" y="3516156"/>
              <a:chExt cx="1060016" cy="1060016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5533BAFE-6782-40F0-A352-956723D1019E}"/>
                  </a:ext>
                </a:extLst>
              </p:cNvPr>
              <p:cNvSpPr/>
              <p:nvPr/>
            </p:nvSpPr>
            <p:spPr>
              <a:xfrm>
                <a:off x="2149356" y="3516156"/>
                <a:ext cx="1060016" cy="1060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116E541F-91F4-4A13-B593-14302FF2B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169"/>
              <a:stretch>
                <a:fillRect/>
              </a:stretch>
            </p:blipFill>
            <p:spPr>
              <a:xfrm>
                <a:off x="2228049" y="3681056"/>
                <a:ext cx="910800" cy="891047"/>
              </a:xfrm>
              <a:custGeom>
                <a:avLst/>
                <a:gdLst>
                  <a:gd name="connsiteX0" fmla="*/ 62177 w 910800"/>
                  <a:gd name="connsiteY0" fmla="*/ 0 h 891047"/>
                  <a:gd name="connsiteX1" fmla="*/ 834383 w 910800"/>
                  <a:gd name="connsiteY1" fmla="*/ 0 h 891047"/>
                  <a:gd name="connsiteX2" fmla="*/ 887771 w 910800"/>
                  <a:gd name="connsiteY2" fmla="*/ 64707 h 891047"/>
                  <a:gd name="connsiteX3" fmla="*/ 910800 w 910800"/>
                  <a:gd name="connsiteY3" fmla="*/ 107135 h 891047"/>
                  <a:gd name="connsiteX4" fmla="*/ 910800 w 910800"/>
                  <a:gd name="connsiteY4" fmla="*/ 614943 h 891047"/>
                  <a:gd name="connsiteX5" fmla="*/ 887771 w 910800"/>
                  <a:gd name="connsiteY5" fmla="*/ 657371 h 891047"/>
                  <a:gd name="connsiteX6" fmla="*/ 448280 w 910800"/>
                  <a:gd name="connsiteY6" fmla="*/ 891047 h 891047"/>
                  <a:gd name="connsiteX7" fmla="*/ 8789 w 910800"/>
                  <a:gd name="connsiteY7" fmla="*/ 657371 h 891047"/>
                  <a:gd name="connsiteX8" fmla="*/ 0 w 910800"/>
                  <a:gd name="connsiteY8" fmla="*/ 641179 h 891047"/>
                  <a:gd name="connsiteX9" fmla="*/ 0 w 910800"/>
                  <a:gd name="connsiteY9" fmla="*/ 80899 h 891047"/>
                  <a:gd name="connsiteX10" fmla="*/ 8789 w 910800"/>
                  <a:gd name="connsiteY10" fmla="*/ 64707 h 89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0800" h="891047">
                    <a:moveTo>
                      <a:pt x="62177" y="0"/>
                    </a:moveTo>
                    <a:lnTo>
                      <a:pt x="834383" y="0"/>
                    </a:lnTo>
                    <a:lnTo>
                      <a:pt x="887771" y="64707"/>
                    </a:lnTo>
                    <a:lnTo>
                      <a:pt x="910800" y="107135"/>
                    </a:lnTo>
                    <a:lnTo>
                      <a:pt x="910800" y="614943"/>
                    </a:lnTo>
                    <a:lnTo>
                      <a:pt x="887771" y="657371"/>
                    </a:lnTo>
                    <a:cubicBezTo>
                      <a:pt x="792525" y="798354"/>
                      <a:pt x="631227" y="891047"/>
                      <a:pt x="448280" y="891047"/>
                    </a:cubicBezTo>
                    <a:cubicBezTo>
                      <a:pt x="265333" y="891047"/>
                      <a:pt x="104036" y="798354"/>
                      <a:pt x="8789" y="657371"/>
                    </a:cubicBezTo>
                    <a:lnTo>
                      <a:pt x="0" y="641179"/>
                    </a:lnTo>
                    <a:lnTo>
                      <a:pt x="0" y="80899"/>
                    </a:lnTo>
                    <a:lnTo>
                      <a:pt x="8789" y="64707"/>
                    </a:lnTo>
                    <a:close/>
                  </a:path>
                </a:pathLst>
              </a:custGeom>
            </p:spPr>
          </p:pic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EB6F11B-F45C-4166-81AF-3EAE77C95A36}"/>
                </a:ext>
              </a:extLst>
            </p:cNvPr>
            <p:cNvGrpSpPr/>
            <p:nvPr/>
          </p:nvGrpSpPr>
          <p:grpSpPr>
            <a:xfrm>
              <a:off x="10218108" y="2193616"/>
              <a:ext cx="1182375" cy="663299"/>
              <a:chOff x="698440" y="3111794"/>
              <a:chExt cx="1182375" cy="663299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7A2BA10-A3B1-443B-8293-65084DC03D19}"/>
                  </a:ext>
                </a:extLst>
              </p:cNvPr>
              <p:cNvSpPr txBox="1"/>
              <p:nvPr/>
            </p:nvSpPr>
            <p:spPr>
              <a:xfrm>
                <a:off x="839504" y="3111794"/>
                <a:ext cx="900247" cy="410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전소정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5BFA26F-FBCC-4691-804C-8906F0E1F573}"/>
                  </a:ext>
                </a:extLst>
              </p:cNvPr>
              <p:cNvSpPr txBox="1"/>
              <p:nvPr/>
            </p:nvSpPr>
            <p:spPr>
              <a:xfrm>
                <a:off x="698440" y="3446798"/>
                <a:ext cx="1182375" cy="32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컴퓨터공학과</a:t>
                </a: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2917F-A349-498A-8EF8-F0811334CF0F}"/>
              </a:ext>
            </a:extLst>
          </p:cNvPr>
          <p:cNvSpPr/>
          <p:nvPr/>
        </p:nvSpPr>
        <p:spPr>
          <a:xfrm>
            <a:off x="6140009" y="1543726"/>
            <a:ext cx="416283" cy="545376"/>
          </a:xfrm>
          <a:prstGeom prst="rect">
            <a:avLst/>
          </a:prstGeom>
          <a:solidFill>
            <a:srgbClr val="24C8EE"/>
          </a:solidFill>
          <a:ln>
            <a:noFill/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56308-ABB4-4AAA-ACB2-B2A6B5DF9F84}"/>
              </a:ext>
            </a:extLst>
          </p:cNvPr>
          <p:cNvSpPr txBox="1"/>
          <p:nvPr/>
        </p:nvSpPr>
        <p:spPr>
          <a:xfrm>
            <a:off x="6097737" y="1574754"/>
            <a:ext cx="165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팀장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93A219-FEF4-40F5-8634-C4F7DE464DAF}"/>
              </a:ext>
            </a:extLst>
          </p:cNvPr>
          <p:cNvSpPr txBox="1"/>
          <p:nvPr/>
        </p:nvSpPr>
        <p:spPr>
          <a:xfrm>
            <a:off x="853568" y="7002668"/>
            <a:ext cx="66095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일단 본격적인 내용 설명에 앞서서 팀원 소개를 잠시 드리겠습니다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저희 조는 </a:t>
            </a:r>
            <a:r>
              <a:rPr lang="ko-KR" altLang="en-US" sz="14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네명으로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구성되어있는데요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과정을 칼같이 분담하지 않고 각 과정에서 </a:t>
            </a:r>
            <a:endParaRPr lang="en-US" altLang="ko-KR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세부적으로 분담하면서 같이 배웠기 때문에 프로젝트를 진행하며 많이 얻은 것 같습니다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그동안 고생한 조원들에게 수고했다는 말을 보내고 싶습니다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BD87C0-4D85-4925-9298-3E94B9E77A89}"/>
              </a:ext>
            </a:extLst>
          </p:cNvPr>
          <p:cNvSpPr txBox="1"/>
          <p:nvPr/>
        </p:nvSpPr>
        <p:spPr>
          <a:xfrm>
            <a:off x="4262614" y="443307"/>
            <a:ext cx="4416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24C8E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@@@ </a:t>
            </a:r>
            <a:r>
              <a:rPr lang="ko-KR" altLang="en-US" sz="2800" spc="-150" dirty="0">
                <a:solidFill>
                  <a:srgbClr val="24C8E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데굴데굴 </a:t>
            </a:r>
            <a:r>
              <a:rPr lang="en-US" altLang="ko-KR" sz="2800" spc="-150" dirty="0">
                <a:solidFill>
                  <a:srgbClr val="24C8EE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@@@</a:t>
            </a:r>
            <a:endParaRPr lang="ko-KR" altLang="en-US" sz="2800" spc="-150" dirty="0">
              <a:solidFill>
                <a:srgbClr val="24C8EE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5AF044-56CD-4E9A-A2B0-790E49E4CC4E}"/>
              </a:ext>
            </a:extLst>
          </p:cNvPr>
          <p:cNvSpPr txBox="1"/>
          <p:nvPr/>
        </p:nvSpPr>
        <p:spPr>
          <a:xfrm>
            <a:off x="606665" y="6341027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289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6CA0CA1-A46D-4223-90AA-663A83884522}"/>
              </a:ext>
            </a:extLst>
          </p:cNvPr>
          <p:cNvSpPr txBox="1"/>
          <p:nvPr/>
        </p:nvSpPr>
        <p:spPr>
          <a:xfrm>
            <a:off x="403228" y="1049635"/>
            <a:ext cx="1764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</a:t>
            </a:r>
            <a:endParaRPr lang="en-US" altLang="ko-KR" spc="3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수 변화</a:t>
            </a:r>
            <a:endParaRPr lang="en-US" altLang="ko-KR" spc="3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pc="3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트윗량</a:t>
            </a:r>
            <a:endParaRPr lang="ko-KR" altLang="en-US" spc="3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32350229-3034-42D1-A19D-670667B47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0385292"/>
              </p:ext>
            </p:extLst>
          </p:nvPr>
        </p:nvGraphicFramePr>
        <p:xfrm>
          <a:off x="347931" y="2281047"/>
          <a:ext cx="3843266" cy="2649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082D9BD5-6BAC-401B-AB11-06EB4D588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9856467"/>
              </p:ext>
            </p:extLst>
          </p:nvPr>
        </p:nvGraphicFramePr>
        <p:xfrm>
          <a:off x="4174367" y="2281046"/>
          <a:ext cx="3843266" cy="2649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AA40F03-28EE-4B60-93F3-9DDABFFD92AD}"/>
              </a:ext>
            </a:extLst>
          </p:cNvPr>
          <p:cNvSpPr txBox="1"/>
          <p:nvPr/>
        </p:nvSpPr>
        <p:spPr>
          <a:xfrm>
            <a:off x="1482874" y="4991377"/>
            <a:ext cx="1764282" cy="369332"/>
          </a:xfrm>
          <a:prstGeom prst="rect">
            <a:avLst/>
          </a:prstGeom>
          <a:solidFill>
            <a:srgbClr val="FFC000">
              <a:alpha val="7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</a:t>
            </a:r>
            <a:endParaRPr lang="en-US" altLang="ko-KR" spc="3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CF3799-5843-4123-8022-652DAD25BCC0}"/>
              </a:ext>
            </a:extLst>
          </p:cNvPr>
          <p:cNvSpPr txBox="1"/>
          <p:nvPr/>
        </p:nvSpPr>
        <p:spPr>
          <a:xfrm>
            <a:off x="5512510" y="4991377"/>
            <a:ext cx="1764282" cy="369332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수 변화</a:t>
            </a:r>
            <a:endParaRPr lang="en-US" altLang="ko-KR" spc="3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598BF674-AB3F-415D-9D5F-98CE2E1F4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753241"/>
              </p:ext>
            </p:extLst>
          </p:nvPr>
        </p:nvGraphicFramePr>
        <p:xfrm>
          <a:off x="7963844" y="1049635"/>
          <a:ext cx="3843266" cy="4233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5021ABA9-EFC1-4C5E-ABA8-910D6A3298B9}"/>
              </a:ext>
            </a:extLst>
          </p:cNvPr>
          <p:cNvSpPr txBox="1"/>
          <p:nvPr/>
        </p:nvSpPr>
        <p:spPr>
          <a:xfrm>
            <a:off x="9250879" y="4930897"/>
            <a:ext cx="1764282" cy="646331"/>
          </a:xfrm>
          <a:prstGeom prst="rect">
            <a:avLst/>
          </a:prstGeom>
          <a:solidFill>
            <a:srgbClr val="88D37E">
              <a:alpha val="7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일주일간의 트위터 언급 </a:t>
            </a:r>
            <a:endParaRPr lang="en-US" altLang="ko-KR" spc="3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0D19D1-28AA-41B4-A054-799245CB607E}"/>
              </a:ext>
            </a:extLst>
          </p:cNvPr>
          <p:cNvSpPr txBox="1"/>
          <p:nvPr/>
        </p:nvSpPr>
        <p:spPr>
          <a:xfrm>
            <a:off x="4637861" y="864969"/>
            <a:ext cx="2638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‘8</a:t>
            </a:r>
            <a:r>
              <a:rPr lang="ko-KR" altLang="en-US" sz="2000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월의 눈보라</a:t>
            </a:r>
            <a:r>
              <a:rPr lang="en-US" altLang="ko-KR" sz="2000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sz="2000" spc="3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B0AC85-94F0-44B5-BA28-D151419D34A5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17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82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E5DEB6-EA20-44E6-B5D9-405E0761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6" y="943293"/>
            <a:ext cx="8358127" cy="5228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56261-A582-403E-8607-FC3532B5E6AF}"/>
              </a:ext>
            </a:extLst>
          </p:cNvPr>
          <p:cNvSpPr txBox="1"/>
          <p:nvPr/>
        </p:nvSpPr>
        <p:spPr>
          <a:xfrm>
            <a:off x="2940375" y="573961"/>
            <a:ext cx="176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BF6426-3AE8-4B4F-B8A0-867B05D841B8}"/>
              </a:ext>
            </a:extLst>
          </p:cNvPr>
          <p:cNvSpPr/>
          <p:nvPr/>
        </p:nvSpPr>
        <p:spPr>
          <a:xfrm>
            <a:off x="2977889" y="1779639"/>
            <a:ext cx="1100683" cy="478534"/>
          </a:xfrm>
          <a:prstGeom prst="rect">
            <a:avLst/>
          </a:prstGeom>
          <a:noFill/>
          <a:ln w="28575">
            <a:solidFill>
              <a:srgbClr val="FB2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624E88-734C-4642-B26A-C1621274C6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4"/>
          <a:stretch/>
        </p:blipFill>
        <p:spPr>
          <a:xfrm>
            <a:off x="720275" y="2637092"/>
            <a:ext cx="1512162" cy="3500284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EE70DBA-1342-40C7-8303-0F39A35F67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29992" y="2260607"/>
            <a:ext cx="1295794" cy="620746"/>
          </a:xfrm>
          <a:prstGeom prst="bentConnector3">
            <a:avLst>
              <a:gd name="adj1" fmla="val 50000"/>
            </a:avLst>
          </a:prstGeom>
          <a:ln w="28575">
            <a:solidFill>
              <a:srgbClr val="FB207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81C8E7-BFA0-4DDB-8BC7-24F20954724D}"/>
              </a:ext>
            </a:extLst>
          </p:cNvPr>
          <p:cNvSpPr txBox="1"/>
          <p:nvPr/>
        </p:nvSpPr>
        <p:spPr>
          <a:xfrm>
            <a:off x="1566612" y="3420306"/>
            <a:ext cx="2400032" cy="338554"/>
          </a:xfrm>
          <a:prstGeom prst="rect">
            <a:avLst/>
          </a:prstGeom>
          <a:solidFill>
            <a:srgbClr val="FB20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웹툰의 에피소드 별 분석 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Tab</a:t>
            </a:r>
            <a:endParaRPr lang="ko-KR" altLang="en-US" sz="1600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FEE774-F8D8-43CC-B9C0-E464551E3C7B}"/>
              </a:ext>
            </a:extLst>
          </p:cNvPr>
          <p:cNvSpPr txBox="1"/>
          <p:nvPr/>
        </p:nvSpPr>
        <p:spPr>
          <a:xfrm>
            <a:off x="1566187" y="3838917"/>
            <a:ext cx="2400032" cy="338554"/>
          </a:xfrm>
          <a:prstGeom prst="rect">
            <a:avLst/>
          </a:prstGeom>
          <a:solidFill>
            <a:srgbClr val="FB20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장르별 분석 </a:t>
            </a:r>
            <a:r>
              <a:rPr lang="en-US" altLang="ko-KR" sz="16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Tab</a:t>
            </a:r>
            <a:endParaRPr lang="ko-KR" altLang="en-US" sz="1600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86A423-C989-4B9A-AB4D-F5C3FD44673D}"/>
              </a:ext>
            </a:extLst>
          </p:cNvPr>
          <p:cNvSpPr/>
          <p:nvPr/>
        </p:nvSpPr>
        <p:spPr>
          <a:xfrm>
            <a:off x="4209797" y="1779639"/>
            <a:ext cx="6173068" cy="4357737"/>
          </a:xfrm>
          <a:prstGeom prst="rect">
            <a:avLst/>
          </a:prstGeom>
          <a:noFill/>
          <a:ln w="28575">
            <a:solidFill>
              <a:srgbClr val="FB2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E3DC1-412B-4D32-A549-CB3BC687ABC0}"/>
              </a:ext>
            </a:extLst>
          </p:cNvPr>
          <p:cNvSpPr txBox="1"/>
          <p:nvPr/>
        </p:nvSpPr>
        <p:spPr>
          <a:xfrm>
            <a:off x="5487412" y="1392906"/>
            <a:ext cx="1551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B207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 별 웹툰 선택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C9E6E8A-9264-456E-AC9D-295164AAD7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28230" y="1540412"/>
            <a:ext cx="2082454" cy="251891"/>
          </a:xfrm>
          <a:prstGeom prst="bentConnector3">
            <a:avLst>
              <a:gd name="adj1" fmla="val 100520"/>
            </a:avLst>
          </a:prstGeom>
          <a:ln w="28575">
            <a:solidFill>
              <a:srgbClr val="FB207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0C49D2-7774-41DB-A90A-0C636BA6A4C1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18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3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E5DEB6-EA20-44E6-B5D9-405E0761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816" y="943293"/>
            <a:ext cx="8358127" cy="52283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BF6426-3AE8-4B4F-B8A0-867B05D841B8}"/>
              </a:ext>
            </a:extLst>
          </p:cNvPr>
          <p:cNvSpPr/>
          <p:nvPr/>
        </p:nvSpPr>
        <p:spPr>
          <a:xfrm>
            <a:off x="4019115" y="876239"/>
            <a:ext cx="2309967" cy="436386"/>
          </a:xfrm>
          <a:prstGeom prst="rect">
            <a:avLst/>
          </a:prstGeom>
          <a:noFill/>
          <a:ln w="28575">
            <a:solidFill>
              <a:srgbClr val="FB2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EE70DBA-1342-40C7-8303-0F39A35F67F9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2073373" y="1079296"/>
            <a:ext cx="1719327" cy="2172158"/>
          </a:xfrm>
          <a:prstGeom prst="bentConnector2">
            <a:avLst/>
          </a:prstGeom>
          <a:ln w="28575">
            <a:solidFill>
              <a:srgbClr val="FB207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81C8E7-BFA0-4DDB-8BC7-24F20954724D}"/>
              </a:ext>
            </a:extLst>
          </p:cNvPr>
          <p:cNvSpPr txBox="1"/>
          <p:nvPr/>
        </p:nvSpPr>
        <p:spPr>
          <a:xfrm>
            <a:off x="864216" y="3025038"/>
            <a:ext cx="1965482" cy="338554"/>
          </a:xfrm>
          <a:prstGeom prst="rect">
            <a:avLst/>
          </a:prstGeom>
          <a:solidFill>
            <a:srgbClr val="FB20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분석할 웹툰 검색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0C49D2-7774-41DB-A90A-0C636BA6A4C1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19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532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6809FC-3BAA-4B53-B851-C1B028159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7" t="9297" r="26277" b="5320"/>
          <a:stretch/>
        </p:blipFill>
        <p:spPr>
          <a:xfrm>
            <a:off x="3478747" y="736853"/>
            <a:ext cx="7352586" cy="58555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8278D5-3878-4144-A14A-C2190F46333E}"/>
              </a:ext>
            </a:extLst>
          </p:cNvPr>
          <p:cNvGrpSpPr/>
          <p:nvPr/>
        </p:nvGrpSpPr>
        <p:grpSpPr>
          <a:xfrm>
            <a:off x="864216" y="872051"/>
            <a:ext cx="8724401" cy="2902995"/>
            <a:chOff x="864216" y="872051"/>
            <a:chExt cx="8724401" cy="290299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BF6426-3AE8-4B4F-B8A0-867B05D841B8}"/>
                </a:ext>
              </a:extLst>
            </p:cNvPr>
            <p:cNvSpPr/>
            <p:nvPr/>
          </p:nvSpPr>
          <p:spPr>
            <a:xfrm>
              <a:off x="3691170" y="872051"/>
              <a:ext cx="5897447" cy="2902995"/>
            </a:xfrm>
            <a:prstGeom prst="rect">
              <a:avLst/>
            </a:prstGeom>
            <a:noFill/>
            <a:ln w="28575">
              <a:solidFill>
                <a:srgbClr val="FB20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FEE70DBA-1342-40C7-8303-0F39A35F67F9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5400000" flipH="1" flipV="1">
              <a:off x="2073373" y="1079296"/>
              <a:ext cx="1719327" cy="2172158"/>
            </a:xfrm>
            <a:prstGeom prst="bentConnector2">
              <a:avLst/>
            </a:prstGeom>
            <a:ln w="28575">
              <a:solidFill>
                <a:srgbClr val="FB207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81C8E7-BFA0-4DDB-8BC7-24F20954724D}"/>
                </a:ext>
              </a:extLst>
            </p:cNvPr>
            <p:cNvSpPr txBox="1"/>
            <p:nvPr/>
          </p:nvSpPr>
          <p:spPr>
            <a:xfrm>
              <a:off x="864216" y="3025038"/>
              <a:ext cx="1965482" cy="338554"/>
            </a:xfrm>
            <a:prstGeom prst="rect">
              <a:avLst/>
            </a:prstGeom>
            <a:solidFill>
              <a:srgbClr val="FB20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작가 작품 언급 댓글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80C49D2-7774-41DB-A90A-0C636BA6A4C1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1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6809FC-3BAA-4B53-B851-C1B028159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7" t="9297" r="26277" b="5320"/>
          <a:stretch/>
        </p:blipFill>
        <p:spPr>
          <a:xfrm>
            <a:off x="3478747" y="736853"/>
            <a:ext cx="7352586" cy="58555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F8AEBAF-A29D-408F-9283-B80AFA79027F}"/>
              </a:ext>
            </a:extLst>
          </p:cNvPr>
          <p:cNvGrpSpPr/>
          <p:nvPr/>
        </p:nvGrpSpPr>
        <p:grpSpPr>
          <a:xfrm>
            <a:off x="843933" y="3130154"/>
            <a:ext cx="8681980" cy="3331410"/>
            <a:chOff x="843933" y="3130154"/>
            <a:chExt cx="8681980" cy="333141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BF6426-3AE8-4B4F-B8A0-867B05D841B8}"/>
                </a:ext>
              </a:extLst>
            </p:cNvPr>
            <p:cNvSpPr/>
            <p:nvPr/>
          </p:nvSpPr>
          <p:spPr>
            <a:xfrm>
              <a:off x="3628466" y="3699545"/>
              <a:ext cx="5897447" cy="2762019"/>
            </a:xfrm>
            <a:prstGeom prst="rect">
              <a:avLst/>
            </a:prstGeom>
            <a:noFill/>
            <a:ln w="28575">
              <a:solidFill>
                <a:srgbClr val="FB20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FEE70DBA-1342-40C7-8303-0F39A35F67F9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6200000" flipH="1">
              <a:off x="2331148" y="2964233"/>
              <a:ext cx="1190832" cy="2199781"/>
            </a:xfrm>
            <a:prstGeom prst="bentConnector2">
              <a:avLst/>
            </a:prstGeom>
            <a:ln w="28575">
              <a:solidFill>
                <a:srgbClr val="FB207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81C8E7-BFA0-4DDB-8BC7-24F20954724D}"/>
                </a:ext>
              </a:extLst>
            </p:cNvPr>
            <p:cNvSpPr txBox="1"/>
            <p:nvPr/>
          </p:nvSpPr>
          <p:spPr>
            <a:xfrm>
              <a:off x="843933" y="3130154"/>
              <a:ext cx="1965482" cy="338554"/>
            </a:xfrm>
            <a:prstGeom prst="rect">
              <a:avLst/>
            </a:prstGeom>
            <a:solidFill>
              <a:srgbClr val="FB20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작가 작품 언급 댓글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80C49D2-7774-41DB-A90A-0C636BA6A4C1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66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24F922D-0F62-436A-A565-31F01C80A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9" t="8370" r="1177" b="6065"/>
          <a:stretch/>
        </p:blipFill>
        <p:spPr>
          <a:xfrm>
            <a:off x="2328399" y="949746"/>
            <a:ext cx="9335056" cy="53460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DE75A8-32EE-47F2-B99B-7BD45E27FE0B}"/>
              </a:ext>
            </a:extLst>
          </p:cNvPr>
          <p:cNvSpPr txBox="1"/>
          <p:nvPr/>
        </p:nvSpPr>
        <p:spPr>
          <a:xfrm>
            <a:off x="3147526" y="573961"/>
            <a:ext cx="23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웹툰 </a:t>
            </a:r>
            <a:r>
              <a:rPr lang="ko-KR" altLang="en-US" spc="3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A03C5B-2D2E-4F65-A958-5B44FE4DCA10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A05FE3-2AD2-4279-A994-B02CE3FED0C0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11524696" y="708334"/>
            <a:ext cx="277516" cy="482823"/>
          </a:xfrm>
          <a:prstGeom prst="bentConnector4">
            <a:avLst>
              <a:gd name="adj1" fmla="val -82374"/>
              <a:gd name="adj2" fmla="val 98846"/>
            </a:avLst>
          </a:prstGeom>
          <a:ln w="28575">
            <a:solidFill>
              <a:srgbClr val="FB207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E94C79-1B6A-4B5D-8236-B5F65AC163DB}"/>
              </a:ext>
            </a:extLst>
          </p:cNvPr>
          <p:cNvSpPr txBox="1"/>
          <p:nvPr/>
        </p:nvSpPr>
        <p:spPr>
          <a:xfrm>
            <a:off x="8848660" y="647938"/>
            <a:ext cx="1427600" cy="338554"/>
          </a:xfrm>
          <a:prstGeom prst="rect">
            <a:avLst/>
          </a:prstGeom>
          <a:solidFill>
            <a:srgbClr val="FB20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웹툰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95768B-BD86-4E9B-872E-2E6E6CDC3057}"/>
              </a:ext>
            </a:extLst>
          </p:cNvPr>
          <p:cNvSpPr txBox="1"/>
          <p:nvPr/>
        </p:nvSpPr>
        <p:spPr>
          <a:xfrm>
            <a:off x="10374612" y="415946"/>
            <a:ext cx="1427600" cy="584775"/>
          </a:xfrm>
          <a:prstGeom prst="rect">
            <a:avLst/>
          </a:prstGeom>
          <a:solidFill>
            <a:srgbClr val="FB20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웹툰 다른 </a:t>
            </a:r>
            <a:r>
              <a:rPr lang="ko-KR" altLang="en-US" sz="1600" spc="-15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회차</a:t>
            </a:r>
            <a:r>
              <a:rPr lang="ko-KR" altLang="en-US" sz="16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분석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027DDC-7C7E-40D5-8B0D-25EAE5811CE0}"/>
              </a:ext>
            </a:extLst>
          </p:cNvPr>
          <p:cNvGrpSpPr/>
          <p:nvPr/>
        </p:nvGrpSpPr>
        <p:grpSpPr>
          <a:xfrm>
            <a:off x="9439834" y="1310516"/>
            <a:ext cx="2223619" cy="2463625"/>
            <a:chOff x="9439834" y="1310516"/>
            <a:chExt cx="2223619" cy="246362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76F112-D0BC-4733-9C43-22F006AA4935}"/>
                </a:ext>
              </a:extLst>
            </p:cNvPr>
            <p:cNvSpPr/>
            <p:nvPr/>
          </p:nvSpPr>
          <p:spPr>
            <a:xfrm>
              <a:off x="9439834" y="1310516"/>
              <a:ext cx="2223619" cy="2463625"/>
            </a:xfrm>
            <a:prstGeom prst="rect">
              <a:avLst/>
            </a:prstGeom>
            <a:noFill/>
            <a:ln w="28575">
              <a:solidFill>
                <a:srgbClr val="FB20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25CC14-4F9C-422C-BA14-73B09A73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2419" y="1395542"/>
              <a:ext cx="2042256" cy="2298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7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DE75A8-32EE-47F2-B99B-7BD45E27FE0B}"/>
              </a:ext>
            </a:extLst>
          </p:cNvPr>
          <p:cNvSpPr txBox="1"/>
          <p:nvPr/>
        </p:nvSpPr>
        <p:spPr>
          <a:xfrm>
            <a:off x="3147526" y="573961"/>
            <a:ext cx="23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웹툰 </a:t>
            </a:r>
            <a:r>
              <a:rPr lang="ko-KR" altLang="en-US" spc="3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A03C5B-2D2E-4F65-A958-5B44FE4DCA10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23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AC1CFF-A2B9-48BE-A58B-25C4BF15D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9" t="8370" r="1177" b="6065"/>
          <a:stretch/>
        </p:blipFill>
        <p:spPr>
          <a:xfrm>
            <a:off x="2328399" y="949746"/>
            <a:ext cx="9335056" cy="534603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CC8065-44EA-4D7D-9A09-859E382FC216}"/>
              </a:ext>
            </a:extLst>
          </p:cNvPr>
          <p:cNvGrpSpPr/>
          <p:nvPr/>
        </p:nvGrpSpPr>
        <p:grpSpPr>
          <a:xfrm>
            <a:off x="2420471" y="1530761"/>
            <a:ext cx="9242983" cy="1526204"/>
            <a:chOff x="3352800" y="1312625"/>
            <a:chExt cx="7708490" cy="117493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452518-941B-484E-B060-3A8329EF8937}"/>
                </a:ext>
              </a:extLst>
            </p:cNvPr>
            <p:cNvSpPr txBox="1"/>
            <p:nvPr/>
          </p:nvSpPr>
          <p:spPr>
            <a:xfrm>
              <a:off x="3490784" y="1312625"/>
              <a:ext cx="24277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작품</a:t>
              </a:r>
              <a:r>
                <a:rPr lang="en-US" altLang="ko-KR" sz="14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작가</a:t>
              </a:r>
              <a:r>
                <a:rPr lang="en-US" altLang="ko-KR" sz="14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장르 </a:t>
              </a:r>
              <a:r>
                <a:rPr lang="en-US" altLang="ko-KR" sz="14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dirty="0" err="1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회차</a:t>
              </a:r>
              <a:r>
                <a:rPr lang="ko-KR" altLang="en-US" sz="14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정보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5AC231-BD04-4B72-8648-6CBC12C2EE6E}"/>
                </a:ext>
              </a:extLst>
            </p:cNvPr>
            <p:cNvSpPr/>
            <p:nvPr/>
          </p:nvSpPr>
          <p:spPr>
            <a:xfrm>
              <a:off x="3352800" y="1312625"/>
              <a:ext cx="7708490" cy="1174937"/>
            </a:xfrm>
            <a:prstGeom prst="rect">
              <a:avLst/>
            </a:prstGeom>
            <a:noFill/>
            <a:ln w="28575">
              <a:solidFill>
                <a:srgbClr val="FB20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59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49A7AC0-CC74-4125-88E6-48ABBA9B2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9" t="8370" r="7234" b="6065"/>
          <a:stretch/>
        </p:blipFill>
        <p:spPr>
          <a:xfrm>
            <a:off x="3054218" y="949498"/>
            <a:ext cx="8662272" cy="53460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628771-FCC2-4911-919D-206019F08DBD}"/>
              </a:ext>
            </a:extLst>
          </p:cNvPr>
          <p:cNvGrpSpPr/>
          <p:nvPr/>
        </p:nvGrpSpPr>
        <p:grpSpPr>
          <a:xfrm>
            <a:off x="3147527" y="3152552"/>
            <a:ext cx="4499368" cy="2977659"/>
            <a:chOff x="3352800" y="1312625"/>
            <a:chExt cx="7708490" cy="11749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BA485-3EEC-4E1B-A69D-4801FFD1B789}"/>
                </a:ext>
              </a:extLst>
            </p:cNvPr>
            <p:cNvSpPr txBox="1"/>
            <p:nvPr/>
          </p:nvSpPr>
          <p:spPr>
            <a:xfrm>
              <a:off x="8428735" y="1371238"/>
              <a:ext cx="2427745" cy="155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댓글 요약</a:t>
              </a:r>
              <a:endParaRPr lang="en-US" altLang="ko-KR" sz="1600" dirty="0">
                <a:solidFill>
                  <a:srgbClr val="FB207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76F112-D0BC-4733-9C43-22F006AA4935}"/>
                </a:ext>
              </a:extLst>
            </p:cNvPr>
            <p:cNvSpPr/>
            <p:nvPr/>
          </p:nvSpPr>
          <p:spPr>
            <a:xfrm>
              <a:off x="3352800" y="1312625"/>
              <a:ext cx="7708490" cy="1174937"/>
            </a:xfrm>
            <a:prstGeom prst="rect">
              <a:avLst/>
            </a:prstGeom>
            <a:noFill/>
            <a:ln w="28575">
              <a:solidFill>
                <a:srgbClr val="FB20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63A1F0-41A3-4A24-9405-F6835D15EED7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24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1E0ED-AE80-484C-8045-C642840CA2C1}"/>
              </a:ext>
            </a:extLst>
          </p:cNvPr>
          <p:cNvSpPr txBox="1"/>
          <p:nvPr/>
        </p:nvSpPr>
        <p:spPr>
          <a:xfrm>
            <a:off x="420954" y="1257741"/>
            <a:ext cx="1801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textRank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알고리즘을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이용한 전체 댓글 요약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CEB28-3C06-44A1-BB1B-21E45835AAFA}"/>
              </a:ext>
            </a:extLst>
          </p:cNvPr>
          <p:cNvSpPr txBox="1"/>
          <p:nvPr/>
        </p:nvSpPr>
        <p:spPr>
          <a:xfrm>
            <a:off x="3147526" y="573961"/>
            <a:ext cx="23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웹툰 </a:t>
            </a:r>
            <a:r>
              <a:rPr lang="ko-KR" altLang="en-US" spc="3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분석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C9524670-6571-4D6B-AEAF-CC70B1C9DB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83226" y="3622737"/>
            <a:ext cx="664300" cy="393449"/>
          </a:xfrm>
          <a:prstGeom prst="bentConnector3">
            <a:avLst>
              <a:gd name="adj1" fmla="val 50000"/>
            </a:avLst>
          </a:prstGeom>
          <a:ln w="28575">
            <a:solidFill>
              <a:srgbClr val="FB207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6630AF-CCF7-4EAB-98FE-437610310D54}"/>
              </a:ext>
            </a:extLst>
          </p:cNvPr>
          <p:cNvSpPr txBox="1"/>
          <p:nvPr/>
        </p:nvSpPr>
        <p:spPr>
          <a:xfrm>
            <a:off x="1201329" y="3726207"/>
            <a:ext cx="1224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선택한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댓글 요약 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81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FD0DFC-7A3A-41AB-8A79-72EE53459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18340" r="7904" b="5413"/>
          <a:stretch/>
        </p:blipFill>
        <p:spPr>
          <a:xfrm>
            <a:off x="2565794" y="1088818"/>
            <a:ext cx="9318964" cy="52291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628771-FCC2-4911-919D-206019F08DBD}"/>
              </a:ext>
            </a:extLst>
          </p:cNvPr>
          <p:cNvGrpSpPr/>
          <p:nvPr/>
        </p:nvGrpSpPr>
        <p:grpSpPr>
          <a:xfrm>
            <a:off x="7774225" y="2566473"/>
            <a:ext cx="3757015" cy="3601888"/>
            <a:chOff x="3352800" y="1070753"/>
            <a:chExt cx="7779096" cy="14168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BA485-3EEC-4E1B-A69D-4801FFD1B789}"/>
                </a:ext>
              </a:extLst>
            </p:cNvPr>
            <p:cNvSpPr txBox="1"/>
            <p:nvPr/>
          </p:nvSpPr>
          <p:spPr>
            <a:xfrm>
              <a:off x="8704151" y="1070753"/>
              <a:ext cx="2427745" cy="268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감성 분석 결과</a:t>
              </a:r>
              <a:endParaRPr lang="en-US" altLang="ko-KR" sz="1600" dirty="0">
                <a:solidFill>
                  <a:srgbClr val="FB207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76F112-D0BC-4733-9C43-22F006AA4935}"/>
                </a:ext>
              </a:extLst>
            </p:cNvPr>
            <p:cNvSpPr/>
            <p:nvPr/>
          </p:nvSpPr>
          <p:spPr>
            <a:xfrm>
              <a:off x="3352800" y="1312625"/>
              <a:ext cx="7708490" cy="1174937"/>
            </a:xfrm>
            <a:prstGeom prst="rect">
              <a:avLst/>
            </a:prstGeom>
            <a:noFill/>
            <a:ln w="28575">
              <a:solidFill>
                <a:srgbClr val="FB20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F59B5A8-7A2D-42E4-9B34-62F7D1F5538B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25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88C88-81CA-45A4-A7BA-786ECDB11704}"/>
              </a:ext>
            </a:extLst>
          </p:cNvPr>
          <p:cNvSpPr txBox="1"/>
          <p:nvPr/>
        </p:nvSpPr>
        <p:spPr>
          <a:xfrm>
            <a:off x="420954" y="1257741"/>
            <a:ext cx="1801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LSTM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모델을 이용한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댓글 감성 분석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95AB4-66BD-4E56-A595-2A6B327C8984}"/>
              </a:ext>
            </a:extLst>
          </p:cNvPr>
          <p:cNvSpPr txBox="1"/>
          <p:nvPr/>
        </p:nvSpPr>
        <p:spPr>
          <a:xfrm>
            <a:off x="3147526" y="573961"/>
            <a:ext cx="23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웹툰 </a:t>
            </a:r>
            <a:r>
              <a:rPr lang="ko-KR" altLang="en-US" spc="3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분석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0354833-E251-4856-B83C-CF9A811D49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83227" y="3429000"/>
            <a:ext cx="5290999" cy="587186"/>
          </a:xfrm>
          <a:prstGeom prst="bentConnector3">
            <a:avLst>
              <a:gd name="adj1" fmla="val 50000"/>
            </a:avLst>
          </a:prstGeom>
          <a:ln w="28575">
            <a:solidFill>
              <a:srgbClr val="FB207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6FE0F3-9678-48AB-8AD1-2B25F11FE30E}"/>
              </a:ext>
            </a:extLst>
          </p:cNvPr>
          <p:cNvSpPr txBox="1"/>
          <p:nvPr/>
        </p:nvSpPr>
        <p:spPr>
          <a:xfrm>
            <a:off x="932329" y="3726207"/>
            <a:ext cx="149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선택한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댓글 감성 분석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E28BF9-0091-4789-B7D1-A251CDAA8FAB}"/>
              </a:ext>
            </a:extLst>
          </p:cNvPr>
          <p:cNvSpPr/>
          <p:nvPr/>
        </p:nvSpPr>
        <p:spPr>
          <a:xfrm>
            <a:off x="9377081" y="4016187"/>
            <a:ext cx="1246095" cy="5871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D0A388-01B7-45AF-BAAE-895575D2783C}"/>
              </a:ext>
            </a:extLst>
          </p:cNvPr>
          <p:cNvGrpSpPr/>
          <p:nvPr/>
        </p:nvGrpSpPr>
        <p:grpSpPr>
          <a:xfrm>
            <a:off x="8117956" y="3375794"/>
            <a:ext cx="3017521" cy="2344277"/>
            <a:chOff x="4575874" y="3172408"/>
            <a:chExt cx="3017521" cy="23442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8C9507-EC6A-4C07-98FE-3E5F87617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33" t="51546" r="14117" b="14271"/>
            <a:stretch/>
          </p:blipFill>
          <p:spPr>
            <a:xfrm>
              <a:off x="4575874" y="3172408"/>
              <a:ext cx="3017521" cy="2344277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38C5DF-058D-48AE-BFEE-84035449882F}"/>
                </a:ext>
              </a:extLst>
            </p:cNvPr>
            <p:cNvSpPr/>
            <p:nvPr/>
          </p:nvSpPr>
          <p:spPr>
            <a:xfrm>
              <a:off x="5316069" y="4381273"/>
              <a:ext cx="1246095" cy="58718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68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A9376-424D-428B-A538-C5EC70ED9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97" b="9200"/>
          <a:stretch/>
        </p:blipFill>
        <p:spPr>
          <a:xfrm>
            <a:off x="3231713" y="943293"/>
            <a:ext cx="7953767" cy="52744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3B19A-8B75-4F6A-A563-C3215B1DF703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26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E5DA3-86B6-49E6-AA1B-8AF2489FB956}"/>
              </a:ext>
            </a:extLst>
          </p:cNvPr>
          <p:cNvSpPr txBox="1"/>
          <p:nvPr/>
        </p:nvSpPr>
        <p:spPr>
          <a:xfrm>
            <a:off x="3147526" y="573961"/>
            <a:ext cx="23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웹툰 </a:t>
            </a:r>
            <a:r>
              <a:rPr lang="ko-KR" altLang="en-US" spc="3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ED7377-23DD-4FC6-944C-E6DB2004A5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70" t="37415" r="1658" b="5412"/>
          <a:stretch/>
        </p:blipFill>
        <p:spPr>
          <a:xfrm>
            <a:off x="3280120" y="3200442"/>
            <a:ext cx="7856949" cy="302351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0628771-FCC2-4911-919D-206019F08DBD}"/>
              </a:ext>
            </a:extLst>
          </p:cNvPr>
          <p:cNvGrpSpPr/>
          <p:nvPr/>
        </p:nvGrpSpPr>
        <p:grpSpPr>
          <a:xfrm>
            <a:off x="3328531" y="1023769"/>
            <a:ext cx="7760130" cy="2295014"/>
            <a:chOff x="3352800" y="1312625"/>
            <a:chExt cx="7708490" cy="11749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BA485-3EEC-4E1B-A69D-4801FFD1B789}"/>
                </a:ext>
              </a:extLst>
            </p:cNvPr>
            <p:cNvSpPr txBox="1"/>
            <p:nvPr/>
          </p:nvSpPr>
          <p:spPr>
            <a:xfrm>
              <a:off x="5993170" y="2192956"/>
              <a:ext cx="2427745" cy="234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작가 작품 키워드</a:t>
              </a:r>
              <a:endParaRPr lang="en-US" altLang="ko-KR" sz="1600" dirty="0">
                <a:solidFill>
                  <a:srgbClr val="FB207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76F112-D0BC-4733-9C43-22F006AA4935}"/>
                </a:ext>
              </a:extLst>
            </p:cNvPr>
            <p:cNvSpPr/>
            <p:nvPr/>
          </p:nvSpPr>
          <p:spPr>
            <a:xfrm>
              <a:off x="3352800" y="1312625"/>
              <a:ext cx="7708490" cy="1174937"/>
            </a:xfrm>
            <a:prstGeom prst="rect">
              <a:avLst/>
            </a:prstGeom>
            <a:noFill/>
            <a:ln w="28575">
              <a:solidFill>
                <a:srgbClr val="FB20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59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1834195-42FF-4FA2-B361-DA5ED4B27B0E}"/>
              </a:ext>
            </a:extLst>
          </p:cNvPr>
          <p:cNvGrpSpPr/>
          <p:nvPr/>
        </p:nvGrpSpPr>
        <p:grpSpPr>
          <a:xfrm>
            <a:off x="1826876" y="2187885"/>
            <a:ext cx="2150175" cy="1701167"/>
            <a:chOff x="2129430" y="2187885"/>
            <a:chExt cx="2150175" cy="17011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F9F6BC-19C6-46D8-BFD9-40EDA487D4BA}"/>
                </a:ext>
              </a:extLst>
            </p:cNvPr>
            <p:cNvSpPr txBox="1"/>
            <p:nvPr/>
          </p:nvSpPr>
          <p:spPr>
            <a:xfrm>
              <a:off x="2515323" y="2372549"/>
              <a:ext cx="176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B634B0-0A8B-4972-AED3-8A470B17AE27}"/>
                </a:ext>
              </a:extLst>
            </p:cNvPr>
            <p:cNvSpPr txBox="1"/>
            <p:nvPr/>
          </p:nvSpPr>
          <p:spPr>
            <a:xfrm>
              <a:off x="2129430" y="218788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endParaRPr lang="ko-KR" altLang="en-US" sz="4400" dirty="0">
                <a:solidFill>
                  <a:srgbClr val="78CD6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BF25AC4-E665-4725-A2FD-399733728A5B}"/>
                </a:ext>
              </a:extLst>
            </p:cNvPr>
            <p:cNvSpPr/>
            <p:nvPr/>
          </p:nvSpPr>
          <p:spPr>
            <a:xfrm>
              <a:off x="2287182" y="2844116"/>
              <a:ext cx="1692000" cy="36267"/>
            </a:xfrm>
            <a:prstGeom prst="rect">
              <a:avLst/>
            </a:prstGeom>
            <a:solidFill>
              <a:srgbClr val="88D37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78CD6D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C4B650-EC97-4F5F-B928-EC2B45AA56CF}"/>
                </a:ext>
              </a:extLst>
            </p:cNvPr>
            <p:cNvSpPr txBox="1"/>
            <p:nvPr/>
          </p:nvSpPr>
          <p:spPr>
            <a:xfrm>
              <a:off x="2343523" y="3106658"/>
              <a:ext cx="176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배경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21E108-3347-452B-97F5-898BBFF7AD77}"/>
                </a:ext>
              </a:extLst>
            </p:cNvPr>
            <p:cNvSpPr txBox="1"/>
            <p:nvPr/>
          </p:nvSpPr>
          <p:spPr>
            <a:xfrm>
              <a:off x="2343523" y="3519720"/>
              <a:ext cx="176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목표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312A2F-5C78-497B-9BE7-EE237DE1DA95}"/>
              </a:ext>
            </a:extLst>
          </p:cNvPr>
          <p:cNvGrpSpPr/>
          <p:nvPr/>
        </p:nvGrpSpPr>
        <p:grpSpPr>
          <a:xfrm>
            <a:off x="3941153" y="2187885"/>
            <a:ext cx="2165256" cy="1937706"/>
            <a:chOff x="4136934" y="2187885"/>
            <a:chExt cx="2165256" cy="19377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F76AB5-BED6-442A-827C-B5803B32D7E2}"/>
                </a:ext>
              </a:extLst>
            </p:cNvPr>
            <p:cNvSpPr txBox="1"/>
            <p:nvPr/>
          </p:nvSpPr>
          <p:spPr>
            <a:xfrm>
              <a:off x="4522827" y="2372549"/>
              <a:ext cx="176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3FBE6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 내용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5403DB-0A1B-474A-B765-2A31871893CA}"/>
                </a:ext>
              </a:extLst>
            </p:cNvPr>
            <p:cNvSpPr txBox="1"/>
            <p:nvPr/>
          </p:nvSpPr>
          <p:spPr>
            <a:xfrm>
              <a:off x="4136934" y="218788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3FBE6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endParaRPr lang="ko-KR" altLang="en-US" sz="4400" dirty="0">
                <a:solidFill>
                  <a:srgbClr val="3FBE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889F6AA-DCB8-43A0-AE99-3757D5D6EF79}"/>
                </a:ext>
              </a:extLst>
            </p:cNvPr>
            <p:cNvSpPr/>
            <p:nvPr/>
          </p:nvSpPr>
          <p:spPr>
            <a:xfrm>
              <a:off x="4294686" y="2844116"/>
              <a:ext cx="1692000" cy="36267"/>
            </a:xfrm>
            <a:prstGeom prst="rect">
              <a:avLst/>
            </a:prstGeom>
            <a:solidFill>
              <a:srgbClr val="3FBE6A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78CD6D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D95AC6-BB19-4AAD-8B0C-CEB845878D72}"/>
                </a:ext>
              </a:extLst>
            </p:cNvPr>
            <p:cNvSpPr txBox="1"/>
            <p:nvPr/>
          </p:nvSpPr>
          <p:spPr>
            <a:xfrm>
              <a:off x="4222404" y="3129938"/>
              <a:ext cx="17642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수집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E822B4-03F1-4974-AB61-72CE11571CEB}"/>
                </a:ext>
              </a:extLst>
            </p:cNvPr>
            <p:cNvSpPr txBox="1"/>
            <p:nvPr/>
          </p:nvSpPr>
          <p:spPr>
            <a:xfrm>
              <a:off x="4222404" y="3458488"/>
              <a:ext cx="2079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처리 및 탐색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8288AA-F4F7-430B-8337-A2DF7806B00A}"/>
                </a:ext>
              </a:extLst>
            </p:cNvPr>
            <p:cNvSpPr txBox="1"/>
            <p:nvPr/>
          </p:nvSpPr>
          <p:spPr>
            <a:xfrm>
              <a:off x="4222404" y="3787037"/>
              <a:ext cx="17642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분석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B6B6CA-7B97-4100-8D04-04FCB6C862DC}"/>
              </a:ext>
            </a:extLst>
          </p:cNvPr>
          <p:cNvGrpSpPr/>
          <p:nvPr/>
        </p:nvGrpSpPr>
        <p:grpSpPr>
          <a:xfrm>
            <a:off x="6070511" y="2187885"/>
            <a:ext cx="2352137" cy="1609157"/>
            <a:chOff x="6144438" y="2187885"/>
            <a:chExt cx="2352137" cy="160915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36B7E8-56AC-4CC2-BB77-A22F9CECE7DB}"/>
                </a:ext>
              </a:extLst>
            </p:cNvPr>
            <p:cNvSpPr txBox="1"/>
            <p:nvPr/>
          </p:nvSpPr>
          <p:spPr>
            <a:xfrm>
              <a:off x="6530331" y="2372549"/>
              <a:ext cx="176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52E0C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 결과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55C0C3-2ADC-4E05-8751-E6F8E10BDD3F}"/>
                </a:ext>
              </a:extLst>
            </p:cNvPr>
            <p:cNvSpPr txBox="1"/>
            <p:nvPr/>
          </p:nvSpPr>
          <p:spPr>
            <a:xfrm>
              <a:off x="6144438" y="218788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52E0C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endParaRPr lang="ko-KR" altLang="en-US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1C3C96C-AAFB-490C-9BD0-BAB412CE5EF0}"/>
                </a:ext>
              </a:extLst>
            </p:cNvPr>
            <p:cNvSpPr/>
            <p:nvPr/>
          </p:nvSpPr>
          <p:spPr>
            <a:xfrm>
              <a:off x="6302190" y="2844116"/>
              <a:ext cx="1692000" cy="36267"/>
            </a:xfrm>
            <a:prstGeom prst="rect">
              <a:avLst/>
            </a:prstGeom>
            <a:solidFill>
              <a:srgbClr val="52E0C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78CD6D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245BA1-9582-4C59-B417-3E7A0A2F488B}"/>
                </a:ext>
              </a:extLst>
            </p:cNvPr>
            <p:cNvSpPr txBox="1"/>
            <p:nvPr/>
          </p:nvSpPr>
          <p:spPr>
            <a:xfrm>
              <a:off x="6416789" y="3129938"/>
              <a:ext cx="17642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 및 시각화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A52659-F9C4-4048-A2E0-C8B38A46A876}"/>
                </a:ext>
              </a:extLst>
            </p:cNvPr>
            <p:cNvSpPr txBox="1"/>
            <p:nvPr/>
          </p:nvSpPr>
          <p:spPr>
            <a:xfrm>
              <a:off x="6416789" y="3458488"/>
              <a:ext cx="2079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서비스화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E4B1A4-7454-480E-BE54-BDE79542A08F}"/>
              </a:ext>
            </a:extLst>
          </p:cNvPr>
          <p:cNvGrpSpPr/>
          <p:nvPr/>
        </p:nvGrpSpPr>
        <p:grpSpPr>
          <a:xfrm>
            <a:off x="8386751" y="2180968"/>
            <a:ext cx="2237538" cy="1617899"/>
            <a:chOff x="8151942" y="2187885"/>
            <a:chExt cx="2237538" cy="161789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FAED94-4D1E-4620-849D-03972669E28A}"/>
                </a:ext>
              </a:extLst>
            </p:cNvPr>
            <p:cNvSpPr txBox="1"/>
            <p:nvPr/>
          </p:nvSpPr>
          <p:spPr>
            <a:xfrm>
              <a:off x="8537835" y="2372549"/>
              <a:ext cx="176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24C8E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발전 방향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2FA058-1EB0-419C-95B8-E4EA385738C5}"/>
                </a:ext>
              </a:extLst>
            </p:cNvPr>
            <p:cNvSpPr txBox="1"/>
            <p:nvPr/>
          </p:nvSpPr>
          <p:spPr>
            <a:xfrm>
              <a:off x="8151942" y="218788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24C8EE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endParaRPr lang="ko-KR" altLang="en-US" sz="4400" dirty="0">
                <a:solidFill>
                  <a:srgbClr val="24C8E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6DC01D1-91DB-4B68-8870-F86F64181056}"/>
                </a:ext>
              </a:extLst>
            </p:cNvPr>
            <p:cNvSpPr/>
            <p:nvPr/>
          </p:nvSpPr>
          <p:spPr>
            <a:xfrm>
              <a:off x="8309694" y="2844116"/>
              <a:ext cx="1692000" cy="36267"/>
            </a:xfrm>
            <a:prstGeom prst="rect">
              <a:avLst/>
            </a:prstGeom>
            <a:solidFill>
              <a:srgbClr val="24C8E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78CD6D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26FD01-3ED8-4340-B333-46CADC1ECBCF}"/>
                </a:ext>
              </a:extLst>
            </p:cNvPr>
            <p:cNvSpPr txBox="1"/>
            <p:nvPr/>
          </p:nvSpPr>
          <p:spPr>
            <a:xfrm>
              <a:off x="8309694" y="3126851"/>
              <a:ext cx="2079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발전 방향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17FEB5-CF0D-42FF-9195-15842A79395E}"/>
                </a:ext>
              </a:extLst>
            </p:cNvPr>
            <p:cNvSpPr txBox="1"/>
            <p:nvPr/>
          </p:nvSpPr>
          <p:spPr>
            <a:xfrm>
              <a:off x="8309694" y="3467230"/>
              <a:ext cx="2079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문헌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F3062DF-D473-4AE8-AC5B-23271D56A6DC}"/>
              </a:ext>
            </a:extLst>
          </p:cNvPr>
          <p:cNvSpPr txBox="1"/>
          <p:nvPr/>
        </p:nvSpPr>
        <p:spPr>
          <a:xfrm>
            <a:off x="4296823" y="7168434"/>
            <a:ext cx="7305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다시 돌아와서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저는 이번 시간에 저희 조가 ‘웹툰 댓글 </a:t>
            </a:r>
            <a:r>
              <a:rPr lang="ko-KR" altLang="en-US" sz="14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분석’이라는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프로젝트를 기획하게 된 배경과 </a:t>
            </a:r>
            <a:endParaRPr lang="en-US" altLang="ko-KR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그에 대한 분석 내용 및 방법 그리고 결과 순으로 말씀드리겠습니다</a:t>
            </a:r>
            <a:endParaRPr lang="en-US" altLang="ko-KR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F2062EA-FAAE-4271-8812-3305F6109CAF}"/>
              </a:ext>
            </a:extLst>
          </p:cNvPr>
          <p:cNvGrpSpPr/>
          <p:nvPr/>
        </p:nvGrpSpPr>
        <p:grpSpPr>
          <a:xfrm>
            <a:off x="10257632" y="4087175"/>
            <a:ext cx="1367374" cy="2268811"/>
            <a:chOff x="7331601" y="4055119"/>
            <a:chExt cx="1487929" cy="2468843"/>
          </a:xfrm>
        </p:grpSpPr>
        <p:pic>
          <p:nvPicPr>
            <p:cNvPr id="58" name="그림 57" descr="의류이(가) 표시된 사진&#10;&#10;자동 생성된 설명">
              <a:extLst>
                <a:ext uri="{FF2B5EF4-FFF2-40B4-BE49-F238E27FC236}">
                  <a16:creationId xmlns:a16="http://schemas.microsoft.com/office/drawing/2014/main" id="{87B693A2-7681-4899-BCB8-567694B1D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2330" y="5767962"/>
              <a:ext cx="697200" cy="756000"/>
            </a:xfrm>
            <a:prstGeom prst="rect">
              <a:avLst/>
            </a:prstGeom>
          </p:spPr>
        </p:pic>
        <p:pic>
          <p:nvPicPr>
            <p:cNvPr id="59" name="그림 58" descr="의류이(가) 표시된 사진&#10;&#10;자동 생성된 설명">
              <a:extLst>
                <a:ext uri="{FF2B5EF4-FFF2-40B4-BE49-F238E27FC236}">
                  <a16:creationId xmlns:a16="http://schemas.microsoft.com/office/drawing/2014/main" id="{F4FF51C7-774F-4EE5-8860-0A6B18574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582" y="4055119"/>
              <a:ext cx="697200" cy="756000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A55472A-5A65-4870-B1D8-94F896E0D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0582" y="4911540"/>
              <a:ext cx="697200" cy="75600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9A2D02B-B6DA-4F8B-9327-26D8FC296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601" y="5767962"/>
              <a:ext cx="697200" cy="756000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943FF56-988F-49F0-A777-DBCDCA3700AB}"/>
              </a:ext>
            </a:extLst>
          </p:cNvPr>
          <p:cNvGrpSpPr/>
          <p:nvPr/>
        </p:nvGrpSpPr>
        <p:grpSpPr>
          <a:xfrm>
            <a:off x="579528" y="444510"/>
            <a:ext cx="2046832" cy="1440019"/>
            <a:chOff x="206380" y="153221"/>
            <a:chExt cx="2046832" cy="1440019"/>
          </a:xfrm>
        </p:grpSpPr>
        <p:pic>
          <p:nvPicPr>
            <p:cNvPr id="63" name="그림 62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91353647-5B30-495F-ADF6-052092895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" y="162303"/>
              <a:ext cx="627948" cy="68090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6258315A-715F-4D21-BC59-917B6A288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80" y="153221"/>
              <a:ext cx="627948" cy="680907"/>
            </a:xfrm>
            <a:prstGeom prst="rect">
              <a:avLst/>
            </a:prstGeom>
          </p:spPr>
        </p:pic>
        <p:pic>
          <p:nvPicPr>
            <p:cNvPr id="65" name="그림 64" descr="인형이(가) 표시된 사진&#10;&#10;자동 생성된 설명">
              <a:extLst>
                <a:ext uri="{FF2B5EF4-FFF2-40B4-BE49-F238E27FC236}">
                  <a16:creationId xmlns:a16="http://schemas.microsoft.com/office/drawing/2014/main" id="{45A6D40E-7141-4F12-A867-93D1AD643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264" y="162303"/>
              <a:ext cx="627948" cy="680907"/>
            </a:xfrm>
            <a:prstGeom prst="rect">
              <a:avLst/>
            </a:prstGeom>
          </p:spPr>
        </p:pic>
        <p:pic>
          <p:nvPicPr>
            <p:cNvPr id="66" name="그림 65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12BED21B-1A0E-4395-AD23-F87F8BA43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" y="912333"/>
              <a:ext cx="627948" cy="68090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8D9A8A3A-457F-4E0C-8300-A3384D1CE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80" y="912333"/>
              <a:ext cx="627948" cy="680907"/>
            </a:xfrm>
            <a:prstGeom prst="rect">
              <a:avLst/>
            </a:prstGeom>
          </p:spPr>
        </p:pic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B307C2F-F8CA-420C-A6D9-AC621A00E156}"/>
              </a:ext>
            </a:extLst>
          </p:cNvPr>
          <p:cNvSpPr/>
          <p:nvPr/>
        </p:nvSpPr>
        <p:spPr>
          <a:xfrm>
            <a:off x="291760" y="101109"/>
            <a:ext cx="4669200" cy="1840249"/>
          </a:xfrm>
          <a:prstGeom prst="rect">
            <a:avLst/>
          </a:prstGeom>
          <a:solidFill>
            <a:schemeClr val="tx2">
              <a:lumMod val="5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8645977-EE04-4E2B-8244-A8F8AF779FBD}"/>
              </a:ext>
            </a:extLst>
          </p:cNvPr>
          <p:cNvSpPr/>
          <p:nvPr/>
        </p:nvSpPr>
        <p:spPr>
          <a:xfrm>
            <a:off x="8434280" y="4061759"/>
            <a:ext cx="3402121" cy="2294226"/>
          </a:xfrm>
          <a:prstGeom prst="rect">
            <a:avLst/>
          </a:prstGeom>
          <a:solidFill>
            <a:schemeClr val="tx2">
              <a:lumMod val="5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953D39E5-C47C-46E4-AAA9-56C59D183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8970" y="1057245"/>
            <a:ext cx="3544209" cy="758374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659C1B-24CE-48EC-B797-292884AC53EE}"/>
              </a:ext>
            </a:extLst>
          </p:cNvPr>
          <p:cNvSpPr txBox="1"/>
          <p:nvPr/>
        </p:nvSpPr>
        <p:spPr>
          <a:xfrm>
            <a:off x="606665" y="6341027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371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A9376-424D-428B-A538-C5EC70ED9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97" b="9200"/>
          <a:stretch/>
        </p:blipFill>
        <p:spPr>
          <a:xfrm>
            <a:off x="3231713" y="943293"/>
            <a:ext cx="7953767" cy="52744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6A47B8-5DA4-4236-9DA1-40007811E086}"/>
              </a:ext>
            </a:extLst>
          </p:cNvPr>
          <p:cNvSpPr txBox="1"/>
          <p:nvPr/>
        </p:nvSpPr>
        <p:spPr>
          <a:xfrm>
            <a:off x="801512" y="430276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597CA5-93FE-47FF-B727-7483F2228A7C}"/>
              </a:ext>
            </a:extLst>
          </p:cNvPr>
          <p:cNvSpPr txBox="1"/>
          <p:nvPr/>
        </p:nvSpPr>
        <p:spPr>
          <a:xfrm>
            <a:off x="314621" y="25432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52E0C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400" dirty="0">
              <a:solidFill>
                <a:srgbClr val="52E0C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3FBDD1-469B-41DB-B3D7-90E7754756F7}"/>
              </a:ext>
            </a:extLst>
          </p:cNvPr>
          <p:cNvSpPr/>
          <p:nvPr/>
        </p:nvSpPr>
        <p:spPr>
          <a:xfrm>
            <a:off x="475510" y="943293"/>
            <a:ext cx="1692000" cy="43200"/>
          </a:xfrm>
          <a:prstGeom prst="rect">
            <a:avLst/>
          </a:prstGeom>
          <a:solidFill>
            <a:srgbClr val="52E0C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4CDA49-8D80-4B7E-8B1E-9A4D27CE6E7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01096B-271D-4770-AE8C-AE076E1C937D}"/>
              </a:ext>
            </a:extLst>
          </p:cNvPr>
          <p:cNvSpPr txBox="1"/>
          <p:nvPr/>
        </p:nvSpPr>
        <p:spPr>
          <a:xfrm>
            <a:off x="11327363" y="6317943"/>
            <a:ext cx="52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27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5EE9E8-6F74-42D5-AD84-E65398406475}"/>
              </a:ext>
            </a:extLst>
          </p:cNvPr>
          <p:cNvSpPr txBox="1"/>
          <p:nvPr/>
        </p:nvSpPr>
        <p:spPr>
          <a:xfrm>
            <a:off x="3147526" y="573961"/>
            <a:ext cx="23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웹툰 </a:t>
            </a:r>
            <a:r>
              <a:rPr lang="ko-KR" altLang="en-US" spc="3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ko-KR" altLang="en-US" spc="3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D5163C-7817-47CF-AEB2-99CAA334F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70" t="37415" r="1658" b="5412"/>
          <a:stretch/>
        </p:blipFill>
        <p:spPr>
          <a:xfrm>
            <a:off x="3283706" y="3194246"/>
            <a:ext cx="7856949" cy="302351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5D61F9-CE93-4007-8744-AA592745B2FA}"/>
              </a:ext>
            </a:extLst>
          </p:cNvPr>
          <p:cNvGrpSpPr/>
          <p:nvPr/>
        </p:nvGrpSpPr>
        <p:grpSpPr>
          <a:xfrm>
            <a:off x="3328531" y="2973934"/>
            <a:ext cx="7760130" cy="3070375"/>
            <a:chOff x="3352800" y="1167015"/>
            <a:chExt cx="7708490" cy="132054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319027-5B03-4924-9A58-0D8F62D62467}"/>
                </a:ext>
              </a:extLst>
            </p:cNvPr>
            <p:cNvSpPr txBox="1"/>
            <p:nvPr/>
          </p:nvSpPr>
          <p:spPr>
            <a:xfrm>
              <a:off x="4708575" y="1167015"/>
              <a:ext cx="4946977" cy="145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별점</a:t>
              </a:r>
              <a:r>
                <a:rPr lang="ko-KR" altLang="en-US" sz="16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변화</a:t>
              </a:r>
              <a:r>
                <a:rPr lang="en-US" altLang="ko-KR" sz="16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댓글 수 추이</a:t>
              </a:r>
              <a:r>
                <a:rPr lang="en-US" altLang="ko-KR" sz="16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</a:t>
              </a:r>
              <a:r>
                <a:rPr lang="ko-KR" altLang="en-US" sz="16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트위터 </a:t>
              </a:r>
              <a:r>
                <a:rPr lang="ko-KR" altLang="en-US" sz="1600" dirty="0" err="1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언급량</a:t>
              </a:r>
              <a:r>
                <a:rPr lang="ko-KR" altLang="en-US" sz="1600" dirty="0">
                  <a:solidFill>
                    <a:srgbClr val="FB207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차트</a:t>
              </a:r>
              <a:endParaRPr lang="en-US" altLang="ko-KR" sz="1600" dirty="0">
                <a:solidFill>
                  <a:srgbClr val="FB207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2BA12B5-839A-4271-BF9B-1ACB33DA979C}"/>
                </a:ext>
              </a:extLst>
            </p:cNvPr>
            <p:cNvSpPr/>
            <p:nvPr/>
          </p:nvSpPr>
          <p:spPr>
            <a:xfrm>
              <a:off x="3352800" y="1312625"/>
              <a:ext cx="7708490" cy="1174937"/>
            </a:xfrm>
            <a:prstGeom prst="rect">
              <a:avLst/>
            </a:prstGeom>
            <a:noFill/>
            <a:ln w="28575">
              <a:solidFill>
                <a:srgbClr val="FB20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714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B95BB786-2541-419E-99AF-945C69D8ABBF}"/>
              </a:ext>
            </a:extLst>
          </p:cNvPr>
          <p:cNvSpPr/>
          <p:nvPr/>
        </p:nvSpPr>
        <p:spPr>
          <a:xfrm>
            <a:off x="6227247" y="1362269"/>
            <a:ext cx="2859714" cy="4133462"/>
          </a:xfrm>
          <a:custGeom>
            <a:avLst/>
            <a:gdLst>
              <a:gd name="connsiteX0" fmla="*/ 80106 w 3059830"/>
              <a:gd name="connsiteY0" fmla="*/ 0 h 4422712"/>
              <a:gd name="connsiteX1" fmla="*/ 2979724 w 3059830"/>
              <a:gd name="connsiteY1" fmla="*/ 0 h 4422712"/>
              <a:gd name="connsiteX2" fmla="*/ 3059830 w 3059830"/>
              <a:gd name="connsiteY2" fmla="*/ 80106 h 4422712"/>
              <a:gd name="connsiteX3" fmla="*/ 3059830 w 3059830"/>
              <a:gd name="connsiteY3" fmla="*/ 4342606 h 4422712"/>
              <a:gd name="connsiteX4" fmla="*/ 2979724 w 3059830"/>
              <a:gd name="connsiteY4" fmla="*/ 4422712 h 4422712"/>
              <a:gd name="connsiteX5" fmla="*/ 80106 w 3059830"/>
              <a:gd name="connsiteY5" fmla="*/ 4422712 h 4422712"/>
              <a:gd name="connsiteX6" fmla="*/ 0 w 3059830"/>
              <a:gd name="connsiteY6" fmla="*/ 4342606 h 4422712"/>
              <a:gd name="connsiteX7" fmla="*/ 0 w 3059830"/>
              <a:gd name="connsiteY7" fmla="*/ 80106 h 4422712"/>
              <a:gd name="connsiteX8" fmla="*/ 80106 w 3059830"/>
              <a:gd name="connsiteY8" fmla="*/ 0 h 442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9830" h="4422712">
                <a:moveTo>
                  <a:pt x="80106" y="0"/>
                </a:moveTo>
                <a:lnTo>
                  <a:pt x="2979724" y="0"/>
                </a:lnTo>
                <a:cubicBezTo>
                  <a:pt x="3023965" y="0"/>
                  <a:pt x="3059830" y="35865"/>
                  <a:pt x="3059830" y="80106"/>
                </a:cubicBezTo>
                <a:lnTo>
                  <a:pt x="3059830" y="4342606"/>
                </a:lnTo>
                <a:cubicBezTo>
                  <a:pt x="3059830" y="4386847"/>
                  <a:pt x="3023965" y="4422712"/>
                  <a:pt x="2979724" y="4422712"/>
                </a:cubicBezTo>
                <a:lnTo>
                  <a:pt x="80106" y="4422712"/>
                </a:lnTo>
                <a:cubicBezTo>
                  <a:pt x="35865" y="4422712"/>
                  <a:pt x="0" y="4386847"/>
                  <a:pt x="0" y="4342606"/>
                </a:cubicBezTo>
                <a:lnTo>
                  <a:pt x="0" y="80106"/>
                </a:lnTo>
                <a:cubicBezTo>
                  <a:pt x="0" y="35865"/>
                  <a:pt x="35865" y="0"/>
                  <a:pt x="80106" y="0"/>
                </a:cubicBezTo>
                <a:close/>
              </a:path>
            </a:pathLst>
          </a:custGeom>
          <a:solidFill>
            <a:schemeClr val="bg2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40B96172-A0D2-4178-9576-27D183486C92}"/>
              </a:ext>
            </a:extLst>
          </p:cNvPr>
          <p:cNvSpPr/>
          <p:nvPr/>
        </p:nvSpPr>
        <p:spPr>
          <a:xfrm>
            <a:off x="2940375" y="1362270"/>
            <a:ext cx="2859714" cy="4133462"/>
          </a:xfrm>
          <a:custGeom>
            <a:avLst/>
            <a:gdLst>
              <a:gd name="connsiteX0" fmla="*/ 1529915 w 3059830"/>
              <a:gd name="connsiteY0" fmla="*/ 309222 h 4422712"/>
              <a:gd name="connsiteX1" fmla="*/ 516393 w 3059830"/>
              <a:gd name="connsiteY1" fmla="*/ 1322744 h 4422712"/>
              <a:gd name="connsiteX2" fmla="*/ 1529915 w 3059830"/>
              <a:gd name="connsiteY2" fmla="*/ 2336266 h 4422712"/>
              <a:gd name="connsiteX3" fmla="*/ 2543437 w 3059830"/>
              <a:gd name="connsiteY3" fmla="*/ 1322744 h 4422712"/>
              <a:gd name="connsiteX4" fmla="*/ 1529915 w 3059830"/>
              <a:gd name="connsiteY4" fmla="*/ 309222 h 4422712"/>
              <a:gd name="connsiteX5" fmla="*/ 80106 w 3059830"/>
              <a:gd name="connsiteY5" fmla="*/ 0 h 4422712"/>
              <a:gd name="connsiteX6" fmla="*/ 2979724 w 3059830"/>
              <a:gd name="connsiteY6" fmla="*/ 0 h 4422712"/>
              <a:gd name="connsiteX7" fmla="*/ 3059830 w 3059830"/>
              <a:gd name="connsiteY7" fmla="*/ 80106 h 4422712"/>
              <a:gd name="connsiteX8" fmla="*/ 3059830 w 3059830"/>
              <a:gd name="connsiteY8" fmla="*/ 4342606 h 4422712"/>
              <a:gd name="connsiteX9" fmla="*/ 2979724 w 3059830"/>
              <a:gd name="connsiteY9" fmla="*/ 4422712 h 4422712"/>
              <a:gd name="connsiteX10" fmla="*/ 80106 w 3059830"/>
              <a:gd name="connsiteY10" fmla="*/ 4422712 h 4422712"/>
              <a:gd name="connsiteX11" fmla="*/ 0 w 3059830"/>
              <a:gd name="connsiteY11" fmla="*/ 4342606 h 4422712"/>
              <a:gd name="connsiteX12" fmla="*/ 0 w 3059830"/>
              <a:gd name="connsiteY12" fmla="*/ 80106 h 4422712"/>
              <a:gd name="connsiteX13" fmla="*/ 80106 w 3059830"/>
              <a:gd name="connsiteY13" fmla="*/ 0 h 442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9830" h="4422712">
                <a:moveTo>
                  <a:pt x="1529915" y="309222"/>
                </a:moveTo>
                <a:cubicBezTo>
                  <a:pt x="970162" y="309222"/>
                  <a:pt x="516393" y="762991"/>
                  <a:pt x="516393" y="1322744"/>
                </a:cubicBezTo>
                <a:cubicBezTo>
                  <a:pt x="516393" y="1882497"/>
                  <a:pt x="970162" y="2336266"/>
                  <a:pt x="1529915" y="2336266"/>
                </a:cubicBezTo>
                <a:cubicBezTo>
                  <a:pt x="2089668" y="2336266"/>
                  <a:pt x="2543437" y="1882497"/>
                  <a:pt x="2543437" y="1322744"/>
                </a:cubicBezTo>
                <a:cubicBezTo>
                  <a:pt x="2543437" y="762991"/>
                  <a:pt x="2089668" y="309222"/>
                  <a:pt x="1529915" y="309222"/>
                </a:cubicBezTo>
                <a:close/>
                <a:moveTo>
                  <a:pt x="80106" y="0"/>
                </a:moveTo>
                <a:lnTo>
                  <a:pt x="2979724" y="0"/>
                </a:lnTo>
                <a:cubicBezTo>
                  <a:pt x="3023965" y="0"/>
                  <a:pt x="3059830" y="35865"/>
                  <a:pt x="3059830" y="80106"/>
                </a:cubicBezTo>
                <a:lnTo>
                  <a:pt x="3059830" y="4342606"/>
                </a:lnTo>
                <a:cubicBezTo>
                  <a:pt x="3059830" y="4386847"/>
                  <a:pt x="3023965" y="4422712"/>
                  <a:pt x="2979724" y="4422712"/>
                </a:cubicBezTo>
                <a:lnTo>
                  <a:pt x="80106" y="4422712"/>
                </a:lnTo>
                <a:cubicBezTo>
                  <a:pt x="35865" y="4422712"/>
                  <a:pt x="0" y="4386847"/>
                  <a:pt x="0" y="4342606"/>
                </a:cubicBezTo>
                <a:lnTo>
                  <a:pt x="0" y="80106"/>
                </a:lnTo>
                <a:cubicBezTo>
                  <a:pt x="0" y="35865"/>
                  <a:pt x="35865" y="0"/>
                  <a:pt x="801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42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EB8596-F147-4A17-8FC1-B848AD1276FF}"/>
              </a:ext>
            </a:extLst>
          </p:cNvPr>
          <p:cNvSpPr txBox="1"/>
          <p:nvPr/>
        </p:nvSpPr>
        <p:spPr>
          <a:xfrm>
            <a:off x="5832549" y="2995848"/>
            <a:ext cx="149820" cy="37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9A25582-CB27-455E-9938-C909BB976DF4}"/>
              </a:ext>
            </a:extLst>
          </p:cNvPr>
          <p:cNvSpPr txBox="1"/>
          <p:nvPr/>
        </p:nvSpPr>
        <p:spPr>
          <a:xfrm>
            <a:off x="3414166" y="3950214"/>
            <a:ext cx="20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7C9A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 PLATFORM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7A091C-150E-4FC7-AFE6-527E92F52F06}"/>
              </a:ext>
            </a:extLst>
          </p:cNvPr>
          <p:cNvSpPr txBox="1"/>
          <p:nvPr/>
        </p:nvSpPr>
        <p:spPr>
          <a:xfrm>
            <a:off x="3150888" y="4434358"/>
            <a:ext cx="2438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확장의 용이함</a:t>
            </a:r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D22B7-9620-4D53-B0FA-9B002CC461BD}"/>
              </a:ext>
            </a:extLst>
          </p:cNvPr>
          <p:cNvSpPr txBox="1"/>
          <p:nvPr/>
        </p:nvSpPr>
        <p:spPr>
          <a:xfrm>
            <a:off x="849260" y="378533"/>
            <a:ext cx="176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4C6E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en-US" altLang="ko-KR" sz="2000" dirty="0">
              <a:solidFill>
                <a:srgbClr val="24C6EC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C3B26C-DEC3-4315-A858-21C3C3570C5C}"/>
              </a:ext>
            </a:extLst>
          </p:cNvPr>
          <p:cNvSpPr txBox="1"/>
          <p:nvPr/>
        </p:nvSpPr>
        <p:spPr>
          <a:xfrm>
            <a:off x="319947" y="199356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24C6E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4400" dirty="0">
              <a:solidFill>
                <a:srgbClr val="24C6EC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FD6F4B-49EF-412E-A861-DE8456C2C026}"/>
              </a:ext>
            </a:extLst>
          </p:cNvPr>
          <p:cNvSpPr/>
          <p:nvPr/>
        </p:nvSpPr>
        <p:spPr>
          <a:xfrm>
            <a:off x="406088" y="855587"/>
            <a:ext cx="1692000" cy="36267"/>
          </a:xfrm>
          <a:prstGeom prst="rect">
            <a:avLst/>
          </a:prstGeom>
          <a:solidFill>
            <a:srgbClr val="24C6EC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24C6EC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F05FB2-921F-4DAA-93F0-6AC1AD21898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48D2B9-E8DA-4651-91EC-48E267D9D9A5}"/>
              </a:ext>
            </a:extLst>
          </p:cNvPr>
          <p:cNvSpPr txBox="1"/>
          <p:nvPr/>
        </p:nvSpPr>
        <p:spPr>
          <a:xfrm>
            <a:off x="11346025" y="6317943"/>
            <a:ext cx="50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28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D444FA-0221-43DD-9B6B-E6315D22B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76" y="1613457"/>
            <a:ext cx="2768578" cy="207643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857489-0B1A-4939-953F-7AD06742B8C1}"/>
              </a:ext>
            </a:extLst>
          </p:cNvPr>
          <p:cNvSpPr/>
          <p:nvPr/>
        </p:nvSpPr>
        <p:spPr>
          <a:xfrm>
            <a:off x="3348243" y="3927735"/>
            <a:ext cx="2091740" cy="41429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8DB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B450F3-DD67-400F-8992-DAE00D8B3555}"/>
              </a:ext>
            </a:extLst>
          </p:cNvPr>
          <p:cNvSpPr txBox="1"/>
          <p:nvPr/>
        </p:nvSpPr>
        <p:spPr>
          <a:xfrm>
            <a:off x="6783459" y="1721339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EEFA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 플랫폼</a:t>
            </a:r>
            <a:endParaRPr lang="en-US" altLang="ko-KR" sz="2000" dirty="0">
              <a:solidFill>
                <a:srgbClr val="2EEFA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7739CC-EF21-4CF0-B58C-CDD3AD782962}"/>
              </a:ext>
            </a:extLst>
          </p:cNvPr>
          <p:cNvSpPr txBox="1"/>
          <p:nvPr/>
        </p:nvSpPr>
        <p:spPr>
          <a:xfrm>
            <a:off x="6783459" y="39705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EEFA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대상</a:t>
            </a:r>
            <a:endParaRPr lang="en-US" altLang="ko-KR" sz="2000" dirty="0">
              <a:solidFill>
                <a:srgbClr val="2EEFA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69B2B1-14E8-4A45-84E3-E41FBE29B5CD}"/>
              </a:ext>
            </a:extLst>
          </p:cNvPr>
          <p:cNvSpPr txBox="1"/>
          <p:nvPr/>
        </p:nvSpPr>
        <p:spPr>
          <a:xfrm>
            <a:off x="6371149" y="1601545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EEFA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4000" dirty="0">
              <a:solidFill>
                <a:srgbClr val="2EEFA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573CC6-5BF0-43F5-AFCA-69204B74DB9B}"/>
              </a:ext>
            </a:extLst>
          </p:cNvPr>
          <p:cNvSpPr txBox="1"/>
          <p:nvPr/>
        </p:nvSpPr>
        <p:spPr>
          <a:xfrm>
            <a:off x="6376340" y="2685352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EEFA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800" dirty="0">
              <a:solidFill>
                <a:srgbClr val="2EEFA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FEC154-F338-4631-A1DE-0E7D8166AD40}"/>
              </a:ext>
            </a:extLst>
          </p:cNvPr>
          <p:cNvSpPr txBox="1"/>
          <p:nvPr/>
        </p:nvSpPr>
        <p:spPr>
          <a:xfrm>
            <a:off x="6371149" y="3813229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2EEFA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sz="4000" dirty="0">
              <a:solidFill>
                <a:srgbClr val="2EEFA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C74B7-2063-4DD5-8AF4-1D323021A8F8}"/>
              </a:ext>
            </a:extLst>
          </p:cNvPr>
          <p:cNvSpPr txBox="1"/>
          <p:nvPr/>
        </p:nvSpPr>
        <p:spPr>
          <a:xfrm>
            <a:off x="6813950" y="2095059"/>
            <a:ext cx="193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다음 웹툰</a:t>
            </a: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카카오페이지 등 타 플랫폼으로의 확장 </a:t>
            </a:r>
            <a:endParaRPr lang="en-US" altLang="ko-KR" sz="1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C1CB77-930B-4CD8-9635-F8A46925861D}"/>
              </a:ext>
            </a:extLst>
          </p:cNvPr>
          <p:cNvSpPr txBox="1"/>
          <p:nvPr/>
        </p:nvSpPr>
        <p:spPr>
          <a:xfrm>
            <a:off x="6813950" y="3244421"/>
            <a:ext cx="193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국내 웹툰의 해외 독자들 반응 분석</a:t>
            </a:r>
            <a:endParaRPr lang="en-US" altLang="ko-KR" sz="1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18FA89-799A-419D-8229-6E12264A74A2}"/>
              </a:ext>
            </a:extLst>
          </p:cNvPr>
          <p:cNvSpPr txBox="1"/>
          <p:nvPr/>
        </p:nvSpPr>
        <p:spPr>
          <a:xfrm>
            <a:off x="6813950" y="4342025"/>
            <a:ext cx="2012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 소설</a:t>
            </a: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드라마 등으로의 분석 대상 확장</a:t>
            </a:r>
            <a:endParaRPr lang="en-US" altLang="ko-KR" sz="1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43F19B-B165-4F2C-94C2-1DF529FB7534}"/>
              </a:ext>
            </a:extLst>
          </p:cNvPr>
          <p:cNvSpPr txBox="1"/>
          <p:nvPr/>
        </p:nvSpPr>
        <p:spPr>
          <a:xfrm>
            <a:off x="6788650" y="2854239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EEFA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해외 플랫폼</a:t>
            </a:r>
            <a:endParaRPr lang="en-US" altLang="ko-KR" sz="2000" dirty="0">
              <a:solidFill>
                <a:srgbClr val="2EEFA8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030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B95BB786-2541-419E-99AF-945C69D8ABBF}"/>
              </a:ext>
            </a:extLst>
          </p:cNvPr>
          <p:cNvSpPr/>
          <p:nvPr/>
        </p:nvSpPr>
        <p:spPr>
          <a:xfrm>
            <a:off x="2940375" y="1362269"/>
            <a:ext cx="2859714" cy="4133462"/>
          </a:xfrm>
          <a:custGeom>
            <a:avLst/>
            <a:gdLst>
              <a:gd name="connsiteX0" fmla="*/ 80106 w 3059830"/>
              <a:gd name="connsiteY0" fmla="*/ 0 h 4422712"/>
              <a:gd name="connsiteX1" fmla="*/ 2979724 w 3059830"/>
              <a:gd name="connsiteY1" fmla="*/ 0 h 4422712"/>
              <a:gd name="connsiteX2" fmla="*/ 3059830 w 3059830"/>
              <a:gd name="connsiteY2" fmla="*/ 80106 h 4422712"/>
              <a:gd name="connsiteX3" fmla="*/ 3059830 w 3059830"/>
              <a:gd name="connsiteY3" fmla="*/ 4342606 h 4422712"/>
              <a:gd name="connsiteX4" fmla="*/ 2979724 w 3059830"/>
              <a:gd name="connsiteY4" fmla="*/ 4422712 h 4422712"/>
              <a:gd name="connsiteX5" fmla="*/ 80106 w 3059830"/>
              <a:gd name="connsiteY5" fmla="*/ 4422712 h 4422712"/>
              <a:gd name="connsiteX6" fmla="*/ 0 w 3059830"/>
              <a:gd name="connsiteY6" fmla="*/ 4342606 h 4422712"/>
              <a:gd name="connsiteX7" fmla="*/ 0 w 3059830"/>
              <a:gd name="connsiteY7" fmla="*/ 80106 h 4422712"/>
              <a:gd name="connsiteX8" fmla="*/ 80106 w 3059830"/>
              <a:gd name="connsiteY8" fmla="*/ 0 h 442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9830" h="4422712">
                <a:moveTo>
                  <a:pt x="80106" y="0"/>
                </a:moveTo>
                <a:lnTo>
                  <a:pt x="2979724" y="0"/>
                </a:lnTo>
                <a:cubicBezTo>
                  <a:pt x="3023965" y="0"/>
                  <a:pt x="3059830" y="35865"/>
                  <a:pt x="3059830" y="80106"/>
                </a:cubicBezTo>
                <a:lnTo>
                  <a:pt x="3059830" y="4342606"/>
                </a:lnTo>
                <a:cubicBezTo>
                  <a:pt x="3059830" y="4386847"/>
                  <a:pt x="3023965" y="4422712"/>
                  <a:pt x="2979724" y="4422712"/>
                </a:cubicBezTo>
                <a:lnTo>
                  <a:pt x="80106" y="4422712"/>
                </a:lnTo>
                <a:cubicBezTo>
                  <a:pt x="35865" y="4422712"/>
                  <a:pt x="0" y="4386847"/>
                  <a:pt x="0" y="4342606"/>
                </a:cubicBezTo>
                <a:lnTo>
                  <a:pt x="0" y="80106"/>
                </a:lnTo>
                <a:cubicBezTo>
                  <a:pt x="0" y="35865"/>
                  <a:pt x="35865" y="0"/>
                  <a:pt x="80106" y="0"/>
                </a:cubicBezTo>
                <a:close/>
              </a:path>
            </a:pathLst>
          </a:custGeom>
          <a:solidFill>
            <a:schemeClr val="bg2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EB8596-F147-4A17-8FC1-B848AD1276FF}"/>
              </a:ext>
            </a:extLst>
          </p:cNvPr>
          <p:cNvSpPr txBox="1"/>
          <p:nvPr/>
        </p:nvSpPr>
        <p:spPr>
          <a:xfrm>
            <a:off x="5832549" y="3406397"/>
            <a:ext cx="149820" cy="37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D22B7-9620-4D53-B0FA-9B002CC461BD}"/>
              </a:ext>
            </a:extLst>
          </p:cNvPr>
          <p:cNvSpPr txBox="1"/>
          <p:nvPr/>
        </p:nvSpPr>
        <p:spPr>
          <a:xfrm>
            <a:off x="849260" y="378533"/>
            <a:ext cx="176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4C6E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en-US" altLang="ko-KR" sz="2000" dirty="0">
              <a:solidFill>
                <a:srgbClr val="24C6EC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8C3B26C-DEC3-4315-A858-21C3C3570C5C}"/>
              </a:ext>
            </a:extLst>
          </p:cNvPr>
          <p:cNvSpPr txBox="1"/>
          <p:nvPr/>
        </p:nvSpPr>
        <p:spPr>
          <a:xfrm>
            <a:off x="319947" y="199356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24C6EC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endParaRPr lang="ko-KR" altLang="en-US" sz="4400" dirty="0">
              <a:solidFill>
                <a:srgbClr val="24C6EC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5FD6F4B-49EF-412E-A861-DE8456C2C026}"/>
              </a:ext>
            </a:extLst>
          </p:cNvPr>
          <p:cNvSpPr/>
          <p:nvPr/>
        </p:nvSpPr>
        <p:spPr>
          <a:xfrm>
            <a:off x="406088" y="855587"/>
            <a:ext cx="1692000" cy="36267"/>
          </a:xfrm>
          <a:prstGeom prst="rect">
            <a:avLst/>
          </a:prstGeom>
          <a:solidFill>
            <a:srgbClr val="24C6EC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24C6EC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F05FB2-921F-4DAA-93F0-6AC1AD218988}"/>
              </a:ext>
            </a:extLst>
          </p:cNvPr>
          <p:cNvSpPr txBox="1"/>
          <p:nvPr/>
        </p:nvSpPr>
        <p:spPr>
          <a:xfrm>
            <a:off x="314621" y="633075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48D2B9-E8DA-4651-91EC-48E267D9D9A5}"/>
              </a:ext>
            </a:extLst>
          </p:cNvPr>
          <p:cNvSpPr txBox="1"/>
          <p:nvPr/>
        </p:nvSpPr>
        <p:spPr>
          <a:xfrm>
            <a:off x="11411339" y="6317943"/>
            <a:ext cx="439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29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B450F3-DD67-400F-8992-DAE00D8B3555}"/>
              </a:ext>
            </a:extLst>
          </p:cNvPr>
          <p:cNvSpPr txBox="1"/>
          <p:nvPr/>
        </p:nvSpPr>
        <p:spPr>
          <a:xfrm>
            <a:off x="3551782" y="2029249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E6B4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악플 검열</a:t>
            </a:r>
            <a:endParaRPr lang="en-US" altLang="ko-KR" sz="2000" dirty="0">
              <a:solidFill>
                <a:srgbClr val="FE6B4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69B2B1-14E8-4A45-84E3-E41FBE29B5CD}"/>
              </a:ext>
            </a:extLst>
          </p:cNvPr>
          <p:cNvSpPr txBox="1"/>
          <p:nvPr/>
        </p:nvSpPr>
        <p:spPr>
          <a:xfrm>
            <a:off x="3139472" y="1909455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E6B4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4000" dirty="0">
              <a:solidFill>
                <a:srgbClr val="FE6B4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573CC6-5BF0-43F5-AFCA-69204B74DB9B}"/>
              </a:ext>
            </a:extLst>
          </p:cNvPr>
          <p:cNvSpPr txBox="1"/>
          <p:nvPr/>
        </p:nvSpPr>
        <p:spPr>
          <a:xfrm>
            <a:off x="3144663" y="3123892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E6B4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4800" dirty="0">
              <a:solidFill>
                <a:srgbClr val="FE6B4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C74B7-2063-4DD5-8AF4-1D323021A8F8}"/>
              </a:ext>
            </a:extLst>
          </p:cNvPr>
          <p:cNvSpPr txBox="1"/>
          <p:nvPr/>
        </p:nvSpPr>
        <p:spPr>
          <a:xfrm>
            <a:off x="3582273" y="2402969"/>
            <a:ext cx="17828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단순한 욕이 아닌 수위 높은 </a:t>
            </a:r>
            <a:r>
              <a:rPr lang="ko-KR" altLang="en-US" sz="1400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비난댓글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검열 시스템</a:t>
            </a:r>
            <a:endParaRPr lang="en-US" altLang="ko-KR" sz="1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18FA89-799A-419D-8229-6E12264A74A2}"/>
              </a:ext>
            </a:extLst>
          </p:cNvPr>
          <p:cNvSpPr txBox="1"/>
          <p:nvPr/>
        </p:nvSpPr>
        <p:spPr>
          <a:xfrm>
            <a:off x="3551782" y="3950213"/>
            <a:ext cx="1939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무분별하게 근거 없는 표절 의혹을</a:t>
            </a:r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제시하는 댓글 검열 시스템</a:t>
            </a:r>
            <a:endParaRPr lang="en-US" altLang="ko-KR" sz="1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43F19B-B165-4F2C-94C2-1DF529FB7534}"/>
              </a:ext>
            </a:extLst>
          </p:cNvPr>
          <p:cNvSpPr txBox="1"/>
          <p:nvPr/>
        </p:nvSpPr>
        <p:spPr>
          <a:xfrm>
            <a:off x="3556973" y="3292779"/>
            <a:ext cx="1653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E6B4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표절 관련</a:t>
            </a:r>
            <a:endParaRPr lang="en-US" altLang="ko-KR" sz="2000" dirty="0">
              <a:solidFill>
                <a:srgbClr val="FE6B4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FE6B4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마녀사냥 방지</a:t>
            </a:r>
            <a:endParaRPr lang="en-US" altLang="ko-KR" sz="2000" dirty="0">
              <a:solidFill>
                <a:srgbClr val="FE6B4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375FD1C-EDFF-472B-BEE8-17517F764E9F}"/>
              </a:ext>
            </a:extLst>
          </p:cNvPr>
          <p:cNvSpPr/>
          <p:nvPr/>
        </p:nvSpPr>
        <p:spPr>
          <a:xfrm>
            <a:off x="6236816" y="1362269"/>
            <a:ext cx="2859714" cy="4133462"/>
          </a:xfrm>
          <a:custGeom>
            <a:avLst/>
            <a:gdLst>
              <a:gd name="connsiteX0" fmla="*/ 1529915 w 3059830"/>
              <a:gd name="connsiteY0" fmla="*/ 309222 h 4422712"/>
              <a:gd name="connsiteX1" fmla="*/ 516393 w 3059830"/>
              <a:gd name="connsiteY1" fmla="*/ 1322744 h 4422712"/>
              <a:gd name="connsiteX2" fmla="*/ 1529915 w 3059830"/>
              <a:gd name="connsiteY2" fmla="*/ 2336266 h 4422712"/>
              <a:gd name="connsiteX3" fmla="*/ 2543437 w 3059830"/>
              <a:gd name="connsiteY3" fmla="*/ 1322744 h 4422712"/>
              <a:gd name="connsiteX4" fmla="*/ 1529915 w 3059830"/>
              <a:gd name="connsiteY4" fmla="*/ 309222 h 4422712"/>
              <a:gd name="connsiteX5" fmla="*/ 80106 w 3059830"/>
              <a:gd name="connsiteY5" fmla="*/ 0 h 4422712"/>
              <a:gd name="connsiteX6" fmla="*/ 2979724 w 3059830"/>
              <a:gd name="connsiteY6" fmla="*/ 0 h 4422712"/>
              <a:gd name="connsiteX7" fmla="*/ 3059830 w 3059830"/>
              <a:gd name="connsiteY7" fmla="*/ 80106 h 4422712"/>
              <a:gd name="connsiteX8" fmla="*/ 3059830 w 3059830"/>
              <a:gd name="connsiteY8" fmla="*/ 4342606 h 4422712"/>
              <a:gd name="connsiteX9" fmla="*/ 2979724 w 3059830"/>
              <a:gd name="connsiteY9" fmla="*/ 4422712 h 4422712"/>
              <a:gd name="connsiteX10" fmla="*/ 80106 w 3059830"/>
              <a:gd name="connsiteY10" fmla="*/ 4422712 h 4422712"/>
              <a:gd name="connsiteX11" fmla="*/ 0 w 3059830"/>
              <a:gd name="connsiteY11" fmla="*/ 4342606 h 4422712"/>
              <a:gd name="connsiteX12" fmla="*/ 0 w 3059830"/>
              <a:gd name="connsiteY12" fmla="*/ 80106 h 4422712"/>
              <a:gd name="connsiteX13" fmla="*/ 80106 w 3059830"/>
              <a:gd name="connsiteY13" fmla="*/ 0 h 442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59830" h="4422712">
                <a:moveTo>
                  <a:pt x="1529915" y="309222"/>
                </a:moveTo>
                <a:cubicBezTo>
                  <a:pt x="970162" y="309222"/>
                  <a:pt x="516393" y="762991"/>
                  <a:pt x="516393" y="1322744"/>
                </a:cubicBezTo>
                <a:cubicBezTo>
                  <a:pt x="516393" y="1882497"/>
                  <a:pt x="970162" y="2336266"/>
                  <a:pt x="1529915" y="2336266"/>
                </a:cubicBezTo>
                <a:cubicBezTo>
                  <a:pt x="2089668" y="2336266"/>
                  <a:pt x="2543437" y="1882497"/>
                  <a:pt x="2543437" y="1322744"/>
                </a:cubicBezTo>
                <a:cubicBezTo>
                  <a:pt x="2543437" y="762991"/>
                  <a:pt x="2089668" y="309222"/>
                  <a:pt x="1529915" y="309222"/>
                </a:cubicBezTo>
                <a:close/>
                <a:moveTo>
                  <a:pt x="80106" y="0"/>
                </a:moveTo>
                <a:lnTo>
                  <a:pt x="2979724" y="0"/>
                </a:lnTo>
                <a:cubicBezTo>
                  <a:pt x="3023965" y="0"/>
                  <a:pt x="3059830" y="35865"/>
                  <a:pt x="3059830" y="80106"/>
                </a:cubicBezTo>
                <a:lnTo>
                  <a:pt x="3059830" y="4342606"/>
                </a:lnTo>
                <a:cubicBezTo>
                  <a:pt x="3059830" y="4386847"/>
                  <a:pt x="3023965" y="4422712"/>
                  <a:pt x="2979724" y="4422712"/>
                </a:cubicBezTo>
                <a:lnTo>
                  <a:pt x="80106" y="4422712"/>
                </a:lnTo>
                <a:cubicBezTo>
                  <a:pt x="35865" y="4422712"/>
                  <a:pt x="0" y="4386847"/>
                  <a:pt x="0" y="4342606"/>
                </a:cubicBezTo>
                <a:lnTo>
                  <a:pt x="0" y="80106"/>
                </a:lnTo>
                <a:cubicBezTo>
                  <a:pt x="0" y="35865"/>
                  <a:pt x="35865" y="0"/>
                  <a:pt x="801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42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B67C5-3F30-42A3-A5CA-F8D524952C94}"/>
              </a:ext>
            </a:extLst>
          </p:cNvPr>
          <p:cNvSpPr txBox="1"/>
          <p:nvPr/>
        </p:nvSpPr>
        <p:spPr>
          <a:xfrm>
            <a:off x="9128990" y="2995847"/>
            <a:ext cx="149820" cy="37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9A1831-C1BD-451C-AC3E-2F4900A53094}"/>
              </a:ext>
            </a:extLst>
          </p:cNvPr>
          <p:cNvSpPr txBox="1"/>
          <p:nvPr/>
        </p:nvSpPr>
        <p:spPr>
          <a:xfrm>
            <a:off x="6710607" y="3950213"/>
            <a:ext cx="20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E6B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BAD COMMENTS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EAD6832-A20E-4900-A5BA-B7DB82E9DEE7}"/>
              </a:ext>
            </a:extLst>
          </p:cNvPr>
          <p:cNvSpPr/>
          <p:nvPr/>
        </p:nvSpPr>
        <p:spPr>
          <a:xfrm>
            <a:off x="6644684" y="3927734"/>
            <a:ext cx="2091740" cy="414290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E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E6B43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A25C1A-3917-411F-9195-637572709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02" y="1594265"/>
            <a:ext cx="2689951" cy="20174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BF11FDA-21C0-4C82-955C-9A5DCB5D41CD}"/>
              </a:ext>
            </a:extLst>
          </p:cNvPr>
          <p:cNvSpPr txBox="1"/>
          <p:nvPr/>
        </p:nvSpPr>
        <p:spPr>
          <a:xfrm>
            <a:off x="6447329" y="4442586"/>
            <a:ext cx="2438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악플 근절</a:t>
            </a:r>
            <a:endParaRPr lang="en-US" altLang="ko-KR" sz="22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32B67C-FD8E-49A3-8DB1-1F33258ECAEA}"/>
              </a:ext>
            </a:extLst>
          </p:cNvPr>
          <p:cNvGrpSpPr/>
          <p:nvPr/>
        </p:nvGrpSpPr>
        <p:grpSpPr>
          <a:xfrm>
            <a:off x="0" y="6634"/>
            <a:ext cx="12192000" cy="6858000"/>
            <a:chOff x="0" y="-22603"/>
            <a:chExt cx="12192000" cy="6858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AD955E4-C8BB-49E2-8E93-226C3E590FFF}"/>
                </a:ext>
              </a:extLst>
            </p:cNvPr>
            <p:cNvGrpSpPr/>
            <p:nvPr/>
          </p:nvGrpSpPr>
          <p:grpSpPr>
            <a:xfrm>
              <a:off x="0" y="-22603"/>
              <a:ext cx="12192000" cy="6858000"/>
              <a:chOff x="0" y="-22603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769962D-1FE5-4B58-A38E-8C7DFB1A2478}"/>
                  </a:ext>
                </a:extLst>
              </p:cNvPr>
              <p:cNvSpPr/>
              <p:nvPr/>
            </p:nvSpPr>
            <p:spPr>
              <a:xfrm>
                <a:off x="0" y="-22603"/>
                <a:ext cx="12192000" cy="6858000"/>
              </a:xfrm>
              <a:prstGeom prst="rect">
                <a:avLst/>
              </a:prstGeom>
              <a:solidFill>
                <a:srgbClr val="222A35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87711B5-C242-4377-8FB5-3E8427A53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0009" y="628134"/>
                <a:ext cx="6971982" cy="5548248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FB33AEC-DE9E-4384-9987-B96C029093DA}"/>
                </a:ext>
              </a:extLst>
            </p:cNvPr>
            <p:cNvSpPr/>
            <p:nvPr/>
          </p:nvSpPr>
          <p:spPr>
            <a:xfrm>
              <a:off x="5248643" y="2029249"/>
              <a:ext cx="2416181" cy="273158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216059D-88CA-497C-9C57-6EB1DB3A02FA}"/>
                </a:ext>
              </a:extLst>
            </p:cNvPr>
            <p:cNvSpPr/>
            <p:nvPr/>
          </p:nvSpPr>
          <p:spPr>
            <a:xfrm>
              <a:off x="6915876" y="3118323"/>
              <a:ext cx="2416181" cy="273158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07BE5D1-A29C-451D-8886-3F49B0F753AD}"/>
                </a:ext>
              </a:extLst>
            </p:cNvPr>
            <p:cNvSpPr/>
            <p:nvPr/>
          </p:nvSpPr>
          <p:spPr>
            <a:xfrm>
              <a:off x="2907916" y="3488804"/>
              <a:ext cx="2074632" cy="273158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901617E-AAC9-45C8-A014-3B1F1DA90970}"/>
                </a:ext>
              </a:extLst>
            </p:cNvPr>
            <p:cNvSpPr/>
            <p:nvPr/>
          </p:nvSpPr>
          <p:spPr>
            <a:xfrm>
              <a:off x="4190065" y="5251052"/>
              <a:ext cx="2416181" cy="273158"/>
            </a:xfrm>
            <a:prstGeom prst="rect">
              <a:avLst/>
            </a:prstGeom>
            <a:solidFill>
              <a:srgbClr val="FFFF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95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EAF2A81-B742-4B23-AA73-0769B564F5FF}"/>
              </a:ext>
            </a:extLst>
          </p:cNvPr>
          <p:cNvSpPr txBox="1"/>
          <p:nvPr/>
        </p:nvSpPr>
        <p:spPr>
          <a:xfrm>
            <a:off x="688247" y="6332029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D986B62-4E5E-4DE5-9CF2-B33F5CEA7064}"/>
              </a:ext>
            </a:extLst>
          </p:cNvPr>
          <p:cNvSpPr txBox="1"/>
          <p:nvPr/>
        </p:nvSpPr>
        <p:spPr>
          <a:xfrm>
            <a:off x="690445" y="362984"/>
            <a:ext cx="176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목록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AC9122-D787-4A6C-80CC-DE5FF1353655}"/>
              </a:ext>
            </a:extLst>
          </p:cNvPr>
          <p:cNvSpPr/>
          <p:nvPr/>
        </p:nvSpPr>
        <p:spPr>
          <a:xfrm>
            <a:off x="599768" y="362984"/>
            <a:ext cx="36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ADF49E-84DD-49B1-8722-5510D7B3E5FC}"/>
              </a:ext>
            </a:extLst>
          </p:cNvPr>
          <p:cNvSpPr txBox="1"/>
          <p:nvPr/>
        </p:nvSpPr>
        <p:spPr>
          <a:xfrm>
            <a:off x="6868101" y="362984"/>
            <a:ext cx="176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참고자료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9F38E4-43FF-4DB9-BDEC-4DADACF62DD4}"/>
              </a:ext>
            </a:extLst>
          </p:cNvPr>
          <p:cNvSpPr/>
          <p:nvPr/>
        </p:nvSpPr>
        <p:spPr>
          <a:xfrm>
            <a:off x="6777424" y="362984"/>
            <a:ext cx="36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EA319C-9545-43E4-A48C-A80E84556327}"/>
              </a:ext>
            </a:extLst>
          </p:cNvPr>
          <p:cNvSpPr txBox="1"/>
          <p:nvPr/>
        </p:nvSpPr>
        <p:spPr>
          <a:xfrm>
            <a:off x="11346025" y="6317943"/>
            <a:ext cx="50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30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5F3903B-7F74-4AA3-BCC1-B8D0170ED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69"/>
          <a:stretch/>
        </p:blipFill>
        <p:spPr>
          <a:xfrm>
            <a:off x="0" y="0"/>
            <a:ext cx="12192000" cy="63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40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281B20E-0EC4-4D2E-804D-D83961A400EE}"/>
              </a:ext>
            </a:extLst>
          </p:cNvPr>
          <p:cNvGrpSpPr/>
          <p:nvPr/>
        </p:nvGrpSpPr>
        <p:grpSpPr>
          <a:xfrm>
            <a:off x="4799856" y="2564905"/>
            <a:ext cx="2736304" cy="1228528"/>
            <a:chOff x="3203848" y="1779662"/>
            <a:chExt cx="2736304" cy="1228528"/>
          </a:xfrm>
        </p:grpSpPr>
        <p:sp>
          <p:nvSpPr>
            <p:cNvPr id="19" name="TextBox 18"/>
            <p:cNvSpPr txBox="1"/>
            <p:nvPr/>
          </p:nvSpPr>
          <p:spPr>
            <a:xfrm>
              <a:off x="3203848" y="1779662"/>
              <a:ext cx="27363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</a:t>
              </a:r>
            </a:p>
            <a:p>
              <a:pPr algn="dist"/>
              <a:r>
                <a:rPr lang="en-US" altLang="ko-KR" sz="3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YOU</a:t>
              </a:r>
              <a:endPara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3203848" y="3008190"/>
              <a:ext cx="27363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24000" y="4293096"/>
            <a:ext cx="3059832" cy="1690930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7752184" y="850468"/>
            <a:ext cx="2915816" cy="1858452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사진이(가) 표시된 사진&#10;&#10;자동 생성된 설명">
            <a:extLst>
              <a:ext uri="{FF2B5EF4-FFF2-40B4-BE49-F238E27FC236}">
                <a16:creationId xmlns:a16="http://schemas.microsoft.com/office/drawing/2014/main" id="{BF415734-077D-48D8-94C7-02E878DE2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63" y="3653549"/>
            <a:ext cx="3368687" cy="2770591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D7CFA3D5-E8EE-415B-8D3D-7C9D08E2C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9132" y="3856749"/>
            <a:ext cx="2902591" cy="481883"/>
          </a:xfrm>
        </p:spPr>
        <p:txBody>
          <a:bodyPr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6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조 데굴데굴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C69FF-19CC-42C3-A4B7-A2AC9CB830FA}"/>
              </a:ext>
            </a:extLst>
          </p:cNvPr>
          <p:cNvSpPr txBox="1"/>
          <p:nvPr/>
        </p:nvSpPr>
        <p:spPr>
          <a:xfrm>
            <a:off x="4783123" y="3828549"/>
            <a:ext cx="262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9CC877-BB9F-44F1-BDB7-E4111C28504F}"/>
              </a:ext>
            </a:extLst>
          </p:cNvPr>
          <p:cNvGrpSpPr/>
          <p:nvPr/>
        </p:nvGrpSpPr>
        <p:grpSpPr>
          <a:xfrm>
            <a:off x="416211" y="414694"/>
            <a:ext cx="3576142" cy="2294226"/>
            <a:chOff x="1669449" y="182190"/>
            <a:chExt cx="3576142" cy="229422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C654C82-F64D-4820-8B87-5581073C1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111" y="262857"/>
              <a:ext cx="627480" cy="680400"/>
            </a:xfrm>
            <a:prstGeom prst="rect">
              <a:avLst/>
            </a:prstGeom>
          </p:spPr>
        </p:pic>
        <p:pic>
          <p:nvPicPr>
            <p:cNvPr id="11" name="그림 10" descr="의류이(가) 표시된 사진&#10;&#10;자동 생성된 설명">
              <a:extLst>
                <a:ext uri="{FF2B5EF4-FFF2-40B4-BE49-F238E27FC236}">
                  <a16:creationId xmlns:a16="http://schemas.microsoft.com/office/drawing/2014/main" id="{39F881D6-99AD-49A1-8834-E069D29A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672" y="265459"/>
              <a:ext cx="627480" cy="680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4A1A5E0-8A99-423B-A341-3CF1529E2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881" y="1757409"/>
              <a:ext cx="627480" cy="680400"/>
            </a:xfrm>
            <a:prstGeom prst="rect">
              <a:avLst/>
            </a:prstGeom>
          </p:spPr>
        </p:pic>
        <p:pic>
          <p:nvPicPr>
            <p:cNvPr id="13" name="그림 12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0CCC1E2F-E2CD-4C2D-9843-72CAACD3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23" y="262351"/>
              <a:ext cx="627948" cy="68090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D56BA00-257C-4A33-8C4E-E77D29602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881" y="253269"/>
              <a:ext cx="627948" cy="680907"/>
            </a:xfrm>
            <a:prstGeom prst="rect">
              <a:avLst/>
            </a:prstGeom>
          </p:spPr>
        </p:pic>
        <p:pic>
          <p:nvPicPr>
            <p:cNvPr id="15" name="그림 14" descr="인형이(가) 표시된 사진&#10;&#10;자동 생성된 설명">
              <a:extLst>
                <a:ext uri="{FF2B5EF4-FFF2-40B4-BE49-F238E27FC236}">
                  <a16:creationId xmlns:a16="http://schemas.microsoft.com/office/drawing/2014/main" id="{493F8890-5524-4894-933C-B21581337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4765" y="262351"/>
              <a:ext cx="627948" cy="680907"/>
            </a:xfrm>
            <a:prstGeom prst="rect">
              <a:avLst/>
            </a:prstGeom>
          </p:spPr>
        </p:pic>
        <p:pic>
          <p:nvPicPr>
            <p:cNvPr id="16" name="그림 15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FE65DF5A-9F3C-45E7-8A76-5775B60E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23" y="1012381"/>
              <a:ext cx="627948" cy="68090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A281371-FBC2-4CBD-91B7-797A940BF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881" y="1012381"/>
              <a:ext cx="627948" cy="68090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BAEE281-5EB4-4884-BFA6-6FDCF8BFD148}"/>
                </a:ext>
              </a:extLst>
            </p:cNvPr>
            <p:cNvSpPr/>
            <p:nvPr/>
          </p:nvSpPr>
          <p:spPr>
            <a:xfrm>
              <a:off x="1669449" y="182190"/>
              <a:ext cx="3402121" cy="2294226"/>
            </a:xfrm>
            <a:prstGeom prst="rect">
              <a:avLst/>
            </a:prstGeom>
            <a:solidFill>
              <a:schemeClr val="tx2">
                <a:lumMod val="5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35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4AEBE79F-1F37-44A2-9A21-38FBC547D6D9}"/>
              </a:ext>
            </a:extLst>
          </p:cNvPr>
          <p:cNvSpPr txBox="1"/>
          <p:nvPr/>
        </p:nvSpPr>
        <p:spPr>
          <a:xfrm>
            <a:off x="834806" y="386168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78CD6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B36332-9C53-46C1-8DE0-81C0DCEBC07E}"/>
              </a:ext>
            </a:extLst>
          </p:cNvPr>
          <p:cNvSpPr txBox="1"/>
          <p:nvPr/>
        </p:nvSpPr>
        <p:spPr>
          <a:xfrm>
            <a:off x="448913" y="20150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78CD6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4400" dirty="0">
              <a:solidFill>
                <a:srgbClr val="78CD6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A2DB6A-E61F-4314-A210-061E22325EB9}"/>
              </a:ext>
            </a:extLst>
          </p:cNvPr>
          <p:cNvSpPr/>
          <p:nvPr/>
        </p:nvSpPr>
        <p:spPr>
          <a:xfrm>
            <a:off x="606665" y="857735"/>
            <a:ext cx="1692000" cy="36267"/>
          </a:xfrm>
          <a:prstGeom prst="rect">
            <a:avLst/>
          </a:prstGeom>
          <a:solidFill>
            <a:srgbClr val="88D37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AF2A81-B742-4B23-AA73-0769B564F5FF}"/>
              </a:ext>
            </a:extLst>
          </p:cNvPr>
          <p:cNvSpPr txBox="1"/>
          <p:nvPr/>
        </p:nvSpPr>
        <p:spPr>
          <a:xfrm>
            <a:off x="606665" y="6341027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80B5B3-92E5-4101-900A-EF38CB1FE06B}"/>
              </a:ext>
            </a:extLst>
          </p:cNvPr>
          <p:cNvSpPr txBox="1"/>
          <p:nvPr/>
        </p:nvSpPr>
        <p:spPr>
          <a:xfrm>
            <a:off x="1969472" y="2171904"/>
            <a:ext cx="2446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온라인 만화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웹툰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이용경험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4" name="부제목 2">
            <a:extLst>
              <a:ext uri="{FF2B5EF4-FFF2-40B4-BE49-F238E27FC236}">
                <a16:creationId xmlns:a16="http://schemas.microsoft.com/office/drawing/2014/main" id="{B0E3F632-179A-4DC6-8A1C-C0AFE20FCC02}"/>
              </a:ext>
            </a:extLst>
          </p:cNvPr>
          <p:cNvSpPr txBox="1">
            <a:spLocks/>
          </p:cNvSpPr>
          <p:nvPr/>
        </p:nvSpPr>
        <p:spPr>
          <a:xfrm>
            <a:off x="7527125" y="2511141"/>
            <a:ext cx="2902591" cy="183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사례 수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1200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</a:t>
            </a:r>
            <a:b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한국 콘텐츠 진흥원 </a:t>
            </a:r>
            <a:b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만화 이용자 실태조사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2016</a:t>
            </a:r>
          </a:p>
        </p:txBody>
      </p:sp>
      <p:grpSp>
        <p:nvGrpSpPr>
          <p:cNvPr id="75" name="Group 34">
            <a:extLst>
              <a:ext uri="{FF2B5EF4-FFF2-40B4-BE49-F238E27FC236}">
                <a16:creationId xmlns:a16="http://schemas.microsoft.com/office/drawing/2014/main" id="{97E8FD44-82FF-4F30-89EF-0F97B2DC3F51}"/>
              </a:ext>
            </a:extLst>
          </p:cNvPr>
          <p:cNvGrpSpPr/>
          <p:nvPr/>
        </p:nvGrpSpPr>
        <p:grpSpPr>
          <a:xfrm>
            <a:off x="4923784" y="1488384"/>
            <a:ext cx="2518638" cy="2518638"/>
            <a:chOff x="4328982" y="2168610"/>
            <a:chExt cx="2261288" cy="2261288"/>
          </a:xfrm>
        </p:grpSpPr>
        <p:sp>
          <p:nvSpPr>
            <p:cNvPr id="79" name="Circle: Hollow 35">
              <a:extLst>
                <a:ext uri="{FF2B5EF4-FFF2-40B4-BE49-F238E27FC236}">
                  <a16:creationId xmlns:a16="http://schemas.microsoft.com/office/drawing/2014/main" id="{E515C57D-2435-4AD1-B927-F782EFE1AA60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Freeform: Shape 36">
              <a:extLst>
                <a:ext uri="{FF2B5EF4-FFF2-40B4-BE49-F238E27FC236}">
                  <a16:creationId xmlns:a16="http://schemas.microsoft.com/office/drawing/2014/main" id="{2F9440ED-EF9E-4F34-8249-A73C0C99C6AA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52E0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877B4DC-7270-4B03-9322-CC814C332649}"/>
              </a:ext>
            </a:extLst>
          </p:cNvPr>
          <p:cNvSpPr txBox="1"/>
          <p:nvPr/>
        </p:nvSpPr>
        <p:spPr>
          <a:xfrm>
            <a:off x="5213927" y="2425854"/>
            <a:ext cx="1955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2E0C4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89.9%</a:t>
            </a:r>
          </a:p>
        </p:txBody>
      </p:sp>
      <p:sp>
        <p:nvSpPr>
          <p:cNvPr id="90" name="Freeform: Shape 36">
            <a:extLst>
              <a:ext uri="{FF2B5EF4-FFF2-40B4-BE49-F238E27FC236}">
                <a16:creationId xmlns:a16="http://schemas.microsoft.com/office/drawing/2014/main" id="{0047C923-7E37-4DD4-81C7-8F3B50C48A28}"/>
              </a:ext>
            </a:extLst>
          </p:cNvPr>
          <p:cNvSpPr/>
          <p:nvPr/>
        </p:nvSpPr>
        <p:spPr>
          <a:xfrm>
            <a:off x="4923784" y="2747702"/>
            <a:ext cx="2518638" cy="1259319"/>
          </a:xfrm>
          <a:custGeom>
            <a:avLst/>
            <a:gdLst>
              <a:gd name="connsiteX0" fmla="*/ 0 w 2261288"/>
              <a:gd name="connsiteY0" fmla="*/ 0 h 1130644"/>
              <a:gd name="connsiteX1" fmla="*/ 232393 w 2261288"/>
              <a:gd name="connsiteY1" fmla="*/ 0 h 1130644"/>
              <a:gd name="connsiteX2" fmla="*/ 1130644 w 2261288"/>
              <a:gd name="connsiteY2" fmla="*/ 898251 h 1130644"/>
              <a:gd name="connsiteX3" fmla="*/ 2028895 w 2261288"/>
              <a:gd name="connsiteY3" fmla="*/ 0 h 1130644"/>
              <a:gd name="connsiteX4" fmla="*/ 2261288 w 2261288"/>
              <a:gd name="connsiteY4" fmla="*/ 0 h 1130644"/>
              <a:gd name="connsiteX5" fmla="*/ 1130644 w 2261288"/>
              <a:gd name="connsiteY5" fmla="*/ 1130644 h 1130644"/>
              <a:gd name="connsiteX6" fmla="*/ 0 w 2261288"/>
              <a:gd name="connsiteY6" fmla="*/ 0 h 113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1288" h="1130644">
                <a:moveTo>
                  <a:pt x="0" y="0"/>
                </a:moveTo>
                <a:lnTo>
                  <a:pt x="232393" y="0"/>
                </a:lnTo>
                <a:cubicBezTo>
                  <a:pt x="232393" y="496090"/>
                  <a:pt x="634554" y="898251"/>
                  <a:pt x="1130644" y="898251"/>
                </a:cubicBezTo>
                <a:cubicBezTo>
                  <a:pt x="1626734" y="898251"/>
                  <a:pt x="2028895" y="496090"/>
                  <a:pt x="2028895" y="0"/>
                </a:cubicBezTo>
                <a:lnTo>
                  <a:pt x="2261288" y="0"/>
                </a:lnTo>
                <a:cubicBezTo>
                  <a:pt x="2261288" y="624437"/>
                  <a:pt x="1755081" y="1130644"/>
                  <a:pt x="1130644" y="1130644"/>
                </a:cubicBezTo>
                <a:cubicBezTo>
                  <a:pt x="506207" y="1130644"/>
                  <a:pt x="0" y="624437"/>
                  <a:pt x="0" y="0"/>
                </a:cubicBezTo>
                <a:close/>
              </a:path>
            </a:pathLst>
          </a:custGeom>
          <a:solidFill>
            <a:srgbClr val="52E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608E3B-A584-4EF8-A923-EE5CD129E3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26"/>
          <a:stretch/>
        </p:blipFill>
        <p:spPr>
          <a:xfrm>
            <a:off x="4530391" y="3602890"/>
            <a:ext cx="3979680" cy="2397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005054-B8E9-4965-94B1-ADA94368FFEB}"/>
              </a:ext>
            </a:extLst>
          </p:cNvPr>
          <p:cNvSpPr txBox="1"/>
          <p:nvPr/>
        </p:nvSpPr>
        <p:spPr>
          <a:xfrm>
            <a:off x="11476819" y="6317943"/>
            <a:ext cx="374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3658D-51E3-4987-8B1D-997ECE5BB7F1}"/>
              </a:ext>
            </a:extLst>
          </p:cNvPr>
          <p:cNvSpPr txBox="1"/>
          <p:nvPr/>
        </p:nvSpPr>
        <p:spPr>
          <a:xfrm>
            <a:off x="2054633" y="3059668"/>
            <a:ext cx="2275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조사 대상자 중 약 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90%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온라인 만화 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웹툰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경험해 본 적이 있다고 응답</a:t>
            </a:r>
            <a:endParaRPr lang="en-US" altLang="ko-KR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2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9000000">
                                      <p:cBhvr>
                                        <p:cTn id="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DDBE30-D91E-4C0C-ABC3-1DAB34A8C973}"/>
              </a:ext>
            </a:extLst>
          </p:cNvPr>
          <p:cNvGrpSpPr/>
          <p:nvPr/>
        </p:nvGrpSpPr>
        <p:grpSpPr>
          <a:xfrm>
            <a:off x="7042174" y="2342162"/>
            <a:ext cx="287254" cy="3172978"/>
            <a:chOff x="5012340" y="1645735"/>
            <a:chExt cx="287254" cy="3172978"/>
          </a:xfrm>
        </p:grpSpPr>
        <p:sp>
          <p:nvSpPr>
            <p:cNvPr id="46" name="Rectangle: Top Corners Rounded 7">
              <a:extLst>
                <a:ext uri="{FF2B5EF4-FFF2-40B4-BE49-F238E27FC236}">
                  <a16:creationId xmlns:a16="http://schemas.microsoft.com/office/drawing/2014/main" id="{435FF821-73C1-453A-9731-C0BAF94A3A65}"/>
                </a:ext>
              </a:extLst>
            </p:cNvPr>
            <p:cNvSpPr/>
            <p:nvPr/>
          </p:nvSpPr>
          <p:spPr>
            <a:xfrm>
              <a:off x="5012340" y="1645735"/>
              <a:ext cx="287254" cy="5799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9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Rectangle: Top Corners Rounded 7">
              <a:extLst>
                <a:ext uri="{FF2B5EF4-FFF2-40B4-BE49-F238E27FC236}">
                  <a16:creationId xmlns:a16="http://schemas.microsoft.com/office/drawing/2014/main" id="{0DB71D35-1D95-42C2-961C-7D1CB8FE25AB}"/>
                </a:ext>
              </a:extLst>
            </p:cNvPr>
            <p:cNvSpPr/>
            <p:nvPr/>
          </p:nvSpPr>
          <p:spPr>
            <a:xfrm>
              <a:off x="5013012" y="1883551"/>
              <a:ext cx="285910" cy="12497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Rectangle: Top Corners Rounded 3">
              <a:extLst>
                <a:ext uri="{FF2B5EF4-FFF2-40B4-BE49-F238E27FC236}">
                  <a16:creationId xmlns:a16="http://schemas.microsoft.com/office/drawing/2014/main" id="{F104A180-9A8A-4729-B046-C3444EAB41C0}"/>
                </a:ext>
              </a:extLst>
            </p:cNvPr>
            <p:cNvSpPr/>
            <p:nvPr/>
          </p:nvSpPr>
          <p:spPr>
            <a:xfrm>
              <a:off x="5012621" y="2893940"/>
              <a:ext cx="286693" cy="192477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8D3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67CAEB-57D8-4B68-B1F8-9F61B2CA7067}"/>
              </a:ext>
            </a:extLst>
          </p:cNvPr>
          <p:cNvGrpSpPr/>
          <p:nvPr/>
        </p:nvGrpSpPr>
        <p:grpSpPr>
          <a:xfrm>
            <a:off x="5522043" y="4077680"/>
            <a:ext cx="287254" cy="2676977"/>
            <a:chOff x="3475455" y="3381252"/>
            <a:chExt cx="287254" cy="2676977"/>
          </a:xfrm>
        </p:grpSpPr>
        <p:sp>
          <p:nvSpPr>
            <p:cNvPr id="43" name="Rectangle: Top Corners Rounded 7">
              <a:extLst>
                <a:ext uri="{FF2B5EF4-FFF2-40B4-BE49-F238E27FC236}">
                  <a16:creationId xmlns:a16="http://schemas.microsoft.com/office/drawing/2014/main" id="{47DC7099-8890-48D5-81C5-4043E9B9DEB0}"/>
                </a:ext>
              </a:extLst>
            </p:cNvPr>
            <p:cNvSpPr/>
            <p:nvPr/>
          </p:nvSpPr>
          <p:spPr>
            <a:xfrm>
              <a:off x="3475455" y="3381252"/>
              <a:ext cx="287254" cy="5799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9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Rectangle: Top Corners Rounded 7">
              <a:extLst>
                <a:ext uri="{FF2B5EF4-FFF2-40B4-BE49-F238E27FC236}">
                  <a16:creationId xmlns:a16="http://schemas.microsoft.com/office/drawing/2014/main" id="{CB887062-7E30-45FC-918D-7BAA332537D1}"/>
                </a:ext>
              </a:extLst>
            </p:cNvPr>
            <p:cNvSpPr/>
            <p:nvPr/>
          </p:nvSpPr>
          <p:spPr>
            <a:xfrm>
              <a:off x="3475455" y="3480244"/>
              <a:ext cx="287254" cy="5799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Rectangle: Top Corners Rounded 4">
              <a:extLst>
                <a:ext uri="{FF2B5EF4-FFF2-40B4-BE49-F238E27FC236}">
                  <a16:creationId xmlns:a16="http://schemas.microsoft.com/office/drawing/2014/main" id="{2661F590-61A7-43EB-B614-E96B3B9FC01B}"/>
                </a:ext>
              </a:extLst>
            </p:cNvPr>
            <p:cNvSpPr/>
            <p:nvPr/>
          </p:nvSpPr>
          <p:spPr>
            <a:xfrm>
              <a:off x="3475736" y="3806320"/>
              <a:ext cx="286693" cy="22519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8D3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ECDB9C-2D83-4EB2-912E-0CA9EAAF0AD8}"/>
              </a:ext>
            </a:extLst>
          </p:cNvPr>
          <p:cNvGrpSpPr/>
          <p:nvPr/>
        </p:nvGrpSpPr>
        <p:grpSpPr>
          <a:xfrm>
            <a:off x="6027729" y="3415502"/>
            <a:ext cx="286974" cy="2522553"/>
            <a:chOff x="3998399" y="2719074"/>
            <a:chExt cx="286974" cy="2522553"/>
          </a:xfrm>
        </p:grpSpPr>
        <p:sp>
          <p:nvSpPr>
            <p:cNvPr id="44" name="Rectangle: Top Corners Rounded 7">
              <a:extLst>
                <a:ext uri="{FF2B5EF4-FFF2-40B4-BE49-F238E27FC236}">
                  <a16:creationId xmlns:a16="http://schemas.microsoft.com/office/drawing/2014/main" id="{8512DA47-1B36-4124-91E3-C831D50CAAF7}"/>
                </a:ext>
              </a:extLst>
            </p:cNvPr>
            <p:cNvSpPr/>
            <p:nvPr/>
          </p:nvSpPr>
          <p:spPr>
            <a:xfrm>
              <a:off x="3998399" y="2719074"/>
              <a:ext cx="285910" cy="5799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9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Rectangle: Top Corners Rounded 7">
              <a:extLst>
                <a:ext uri="{FF2B5EF4-FFF2-40B4-BE49-F238E27FC236}">
                  <a16:creationId xmlns:a16="http://schemas.microsoft.com/office/drawing/2014/main" id="{0D168EC9-7134-4E60-8438-7A470A5831AC}"/>
                </a:ext>
              </a:extLst>
            </p:cNvPr>
            <p:cNvSpPr/>
            <p:nvPr/>
          </p:nvSpPr>
          <p:spPr>
            <a:xfrm>
              <a:off x="3999071" y="2873341"/>
              <a:ext cx="285910" cy="76944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Rectangle: Top Corners Rounded 5">
              <a:extLst>
                <a:ext uri="{FF2B5EF4-FFF2-40B4-BE49-F238E27FC236}">
                  <a16:creationId xmlns:a16="http://schemas.microsoft.com/office/drawing/2014/main" id="{26AAF760-3059-4C66-9054-0C15CC89D7A7}"/>
                </a:ext>
              </a:extLst>
            </p:cNvPr>
            <p:cNvSpPr/>
            <p:nvPr/>
          </p:nvSpPr>
          <p:spPr>
            <a:xfrm>
              <a:off x="3998680" y="3423789"/>
              <a:ext cx="286693" cy="18178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8D3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2" name="Rectangle: Top Corners Rounded 7">
            <a:extLst>
              <a:ext uri="{FF2B5EF4-FFF2-40B4-BE49-F238E27FC236}">
                <a16:creationId xmlns:a16="http://schemas.microsoft.com/office/drawing/2014/main" id="{F4E028FB-278A-46FE-ABFD-0E6041E6F5C9}"/>
              </a:ext>
            </a:extLst>
          </p:cNvPr>
          <p:cNvSpPr/>
          <p:nvPr/>
        </p:nvSpPr>
        <p:spPr>
          <a:xfrm>
            <a:off x="4511795" y="4972510"/>
            <a:ext cx="286692" cy="54263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8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8988AE-5270-4E68-81E9-1C8119BEEA54}"/>
              </a:ext>
            </a:extLst>
          </p:cNvPr>
          <p:cNvGrpSpPr/>
          <p:nvPr/>
        </p:nvGrpSpPr>
        <p:grpSpPr>
          <a:xfrm>
            <a:off x="6536239" y="2902053"/>
            <a:ext cx="284400" cy="2726649"/>
            <a:chOff x="4540095" y="2205625"/>
            <a:chExt cx="284400" cy="2726649"/>
          </a:xfrm>
        </p:grpSpPr>
        <p:sp>
          <p:nvSpPr>
            <p:cNvPr id="45" name="Rectangle: Top Corners Rounded 7">
              <a:extLst>
                <a:ext uri="{FF2B5EF4-FFF2-40B4-BE49-F238E27FC236}">
                  <a16:creationId xmlns:a16="http://schemas.microsoft.com/office/drawing/2014/main" id="{0B98EEA8-A21F-4FD9-A1E5-1AEB14CB8209}"/>
                </a:ext>
              </a:extLst>
            </p:cNvPr>
            <p:cNvSpPr/>
            <p:nvPr/>
          </p:nvSpPr>
          <p:spPr>
            <a:xfrm>
              <a:off x="4540095" y="2205625"/>
              <a:ext cx="284400" cy="5799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09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Rectangle: Top Corners Rounded 7">
              <a:extLst>
                <a:ext uri="{FF2B5EF4-FFF2-40B4-BE49-F238E27FC236}">
                  <a16:creationId xmlns:a16="http://schemas.microsoft.com/office/drawing/2014/main" id="{B729EE32-A67C-4049-8AC4-CCC65829B47F}"/>
                </a:ext>
              </a:extLst>
            </p:cNvPr>
            <p:cNvSpPr/>
            <p:nvPr/>
          </p:nvSpPr>
          <p:spPr>
            <a:xfrm>
              <a:off x="4540095" y="2376919"/>
              <a:ext cx="284400" cy="99284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Rectangle: Top Corners Rounded 5">
              <a:extLst>
                <a:ext uri="{FF2B5EF4-FFF2-40B4-BE49-F238E27FC236}">
                  <a16:creationId xmlns:a16="http://schemas.microsoft.com/office/drawing/2014/main" id="{D45490BA-D568-42AC-BB20-FA2261EE11EC}"/>
                </a:ext>
              </a:extLst>
            </p:cNvPr>
            <p:cNvSpPr/>
            <p:nvPr/>
          </p:nvSpPr>
          <p:spPr>
            <a:xfrm>
              <a:off x="4540095" y="3114436"/>
              <a:ext cx="284400" cy="18178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88D3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5" name="Rectangle: Top Corners Rounded 7">
            <a:extLst>
              <a:ext uri="{FF2B5EF4-FFF2-40B4-BE49-F238E27FC236}">
                <a16:creationId xmlns:a16="http://schemas.microsoft.com/office/drawing/2014/main" id="{695A8FB0-BE1D-40E9-B8D1-652920771672}"/>
              </a:ext>
            </a:extLst>
          </p:cNvPr>
          <p:cNvSpPr/>
          <p:nvPr/>
        </p:nvSpPr>
        <p:spPr>
          <a:xfrm>
            <a:off x="5016919" y="4745814"/>
            <a:ext cx="286692" cy="76932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8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5F574F53-5428-45F9-9FB5-5741117DC571}"/>
              </a:ext>
            </a:extLst>
          </p:cNvPr>
          <p:cNvSpPr/>
          <p:nvPr/>
        </p:nvSpPr>
        <p:spPr>
          <a:xfrm>
            <a:off x="3678066" y="5344899"/>
            <a:ext cx="5688577" cy="2225721"/>
          </a:xfrm>
          <a:prstGeom prst="rect">
            <a:avLst/>
          </a:prstGeom>
          <a:solidFill>
            <a:srgbClr val="222A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B82E1E6F-9761-4997-9E0E-0D52B813332C}"/>
              </a:ext>
            </a:extLst>
          </p:cNvPr>
          <p:cNvSpPr/>
          <p:nvPr/>
        </p:nvSpPr>
        <p:spPr>
          <a:xfrm>
            <a:off x="4430298" y="5322039"/>
            <a:ext cx="3195376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3F64F6DA-5C03-410E-BD43-35A67E6D6E8F}"/>
              </a:ext>
            </a:extLst>
          </p:cNvPr>
          <p:cNvSpPr txBox="1">
            <a:spLocks/>
          </p:cNvSpPr>
          <p:nvPr/>
        </p:nvSpPr>
        <p:spPr>
          <a:xfrm>
            <a:off x="4634218" y="5425604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</a:t>
            </a: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988BE9D7-5E40-4C19-9E39-CAA303325A67}"/>
              </a:ext>
            </a:extLst>
          </p:cNvPr>
          <p:cNvSpPr txBox="1">
            <a:spLocks/>
          </p:cNvSpPr>
          <p:nvPr/>
        </p:nvSpPr>
        <p:spPr>
          <a:xfrm>
            <a:off x="5156246" y="5425604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E9134AAB-4363-498F-B960-38477B03F6D3}"/>
              </a:ext>
            </a:extLst>
          </p:cNvPr>
          <p:cNvSpPr txBox="1">
            <a:spLocks/>
          </p:cNvSpPr>
          <p:nvPr/>
        </p:nvSpPr>
        <p:spPr>
          <a:xfrm>
            <a:off x="5678274" y="5425604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내용 개체 틀 2">
            <a:extLst>
              <a:ext uri="{FF2B5EF4-FFF2-40B4-BE49-F238E27FC236}">
                <a16:creationId xmlns:a16="http://schemas.microsoft.com/office/drawing/2014/main" id="{8B1C88C0-B364-4956-AC28-647549F5166D}"/>
              </a:ext>
            </a:extLst>
          </p:cNvPr>
          <p:cNvSpPr txBox="1">
            <a:spLocks/>
          </p:cNvSpPr>
          <p:nvPr/>
        </p:nvSpPr>
        <p:spPr>
          <a:xfrm>
            <a:off x="6200302" y="5425604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1A596A1B-BC41-4590-B605-450E1F8C31E6}"/>
              </a:ext>
            </a:extLst>
          </p:cNvPr>
          <p:cNvSpPr txBox="1">
            <a:spLocks/>
          </p:cNvSpPr>
          <p:nvPr/>
        </p:nvSpPr>
        <p:spPr>
          <a:xfrm>
            <a:off x="6722329" y="5425604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</a:t>
            </a: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98FA1561-F631-4742-B1EC-F053AA4A2004}"/>
              </a:ext>
            </a:extLst>
          </p:cNvPr>
          <p:cNvSpPr txBox="1">
            <a:spLocks/>
          </p:cNvSpPr>
          <p:nvPr/>
        </p:nvSpPr>
        <p:spPr>
          <a:xfrm>
            <a:off x="2877984" y="2674889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 수출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FFEE0A2-DBCF-4AC5-9BA6-458B7517B213}"/>
              </a:ext>
            </a:extLst>
          </p:cNvPr>
          <p:cNvSpPr/>
          <p:nvPr/>
        </p:nvSpPr>
        <p:spPr>
          <a:xfrm>
            <a:off x="2646629" y="2718328"/>
            <a:ext cx="168001" cy="168001"/>
          </a:xfrm>
          <a:prstGeom prst="rect">
            <a:avLst/>
          </a:prstGeom>
          <a:solidFill>
            <a:srgbClr val="509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445977F4-4BE8-4F31-BB09-338A8094E8BB}"/>
              </a:ext>
            </a:extLst>
          </p:cNvPr>
          <p:cNvSpPr txBox="1">
            <a:spLocks/>
          </p:cNvSpPr>
          <p:nvPr/>
        </p:nvSpPr>
        <p:spPr>
          <a:xfrm>
            <a:off x="2877984" y="3028118"/>
            <a:ext cx="123420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부가가치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FA1DD9-BFC9-4EEE-A78E-25F1DBA58747}"/>
              </a:ext>
            </a:extLst>
          </p:cNvPr>
          <p:cNvSpPr/>
          <p:nvPr/>
        </p:nvSpPr>
        <p:spPr>
          <a:xfrm>
            <a:off x="2646629" y="3055288"/>
            <a:ext cx="168001" cy="16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15A898AC-A3DF-4947-B841-50270003EB11}"/>
              </a:ext>
            </a:extLst>
          </p:cNvPr>
          <p:cNvSpPr txBox="1">
            <a:spLocks/>
          </p:cNvSpPr>
          <p:nvPr/>
        </p:nvSpPr>
        <p:spPr>
          <a:xfrm>
            <a:off x="4639632" y="4413765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509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2,100</a:t>
            </a:r>
          </a:p>
          <a:p>
            <a:endParaRPr lang="en-US" altLang="ko-KR" sz="1200" dirty="0">
              <a:solidFill>
                <a:srgbClr val="509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57F77A49-819F-4246-9DDC-A587D7FF8D4F}"/>
              </a:ext>
            </a:extLst>
          </p:cNvPr>
          <p:cNvSpPr txBox="1">
            <a:spLocks/>
          </p:cNvSpPr>
          <p:nvPr/>
        </p:nvSpPr>
        <p:spPr>
          <a:xfrm>
            <a:off x="5148844" y="3798567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509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4,200</a:t>
            </a:r>
          </a:p>
          <a:p>
            <a:endParaRPr lang="en-US" altLang="ko-KR" sz="1200" dirty="0">
              <a:solidFill>
                <a:srgbClr val="509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내용 개체 틀 2">
            <a:extLst>
              <a:ext uri="{FF2B5EF4-FFF2-40B4-BE49-F238E27FC236}">
                <a16:creationId xmlns:a16="http://schemas.microsoft.com/office/drawing/2014/main" id="{0A183AEC-CFAB-4C27-B8EC-6B3C0C919E73}"/>
              </a:ext>
            </a:extLst>
          </p:cNvPr>
          <p:cNvSpPr txBox="1">
            <a:spLocks/>
          </p:cNvSpPr>
          <p:nvPr/>
        </p:nvSpPr>
        <p:spPr>
          <a:xfrm>
            <a:off x="5663807" y="3152971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509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5,845</a:t>
            </a:r>
          </a:p>
          <a:p>
            <a:endParaRPr lang="en-US" altLang="ko-KR" sz="1200" dirty="0">
              <a:solidFill>
                <a:srgbClr val="509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내용 개체 틀 2">
            <a:extLst>
              <a:ext uri="{FF2B5EF4-FFF2-40B4-BE49-F238E27FC236}">
                <a16:creationId xmlns:a16="http://schemas.microsoft.com/office/drawing/2014/main" id="{5E302C8C-8E73-461D-90B9-3931CF79F2F6}"/>
              </a:ext>
            </a:extLst>
          </p:cNvPr>
          <p:cNvSpPr txBox="1">
            <a:spLocks/>
          </p:cNvSpPr>
          <p:nvPr/>
        </p:nvSpPr>
        <p:spPr>
          <a:xfrm>
            <a:off x="6173019" y="2633640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509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7,240</a:t>
            </a:r>
          </a:p>
        </p:txBody>
      </p:sp>
      <p:sp>
        <p:nvSpPr>
          <p:cNvPr id="72" name="내용 개체 틀 2">
            <a:extLst>
              <a:ext uri="{FF2B5EF4-FFF2-40B4-BE49-F238E27FC236}">
                <a16:creationId xmlns:a16="http://schemas.microsoft.com/office/drawing/2014/main" id="{F3019813-8EC6-403F-8203-39644F0FE93E}"/>
              </a:ext>
            </a:extLst>
          </p:cNvPr>
          <p:cNvSpPr txBox="1">
            <a:spLocks/>
          </p:cNvSpPr>
          <p:nvPr/>
        </p:nvSpPr>
        <p:spPr>
          <a:xfrm>
            <a:off x="6682232" y="2106710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509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8,805</a:t>
            </a:r>
          </a:p>
          <a:p>
            <a:endParaRPr lang="en-US" altLang="ko-KR" sz="1200" dirty="0">
              <a:solidFill>
                <a:srgbClr val="509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51FE72-22D7-43EE-A5D8-497DE0B43A28}"/>
              </a:ext>
            </a:extLst>
          </p:cNvPr>
          <p:cNvGrpSpPr/>
          <p:nvPr/>
        </p:nvGrpSpPr>
        <p:grpSpPr>
          <a:xfrm>
            <a:off x="3600622" y="1170807"/>
            <a:ext cx="4854214" cy="461665"/>
            <a:chOff x="3610461" y="740917"/>
            <a:chExt cx="4854214" cy="46166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A55DD7D-5AF5-432F-9B33-74E971336FA3}"/>
                </a:ext>
              </a:extLst>
            </p:cNvPr>
            <p:cNvSpPr/>
            <p:nvPr/>
          </p:nvSpPr>
          <p:spPr>
            <a:xfrm>
              <a:off x="6187762" y="775815"/>
              <a:ext cx="1520255" cy="399122"/>
            </a:xfrm>
            <a:prstGeom prst="rect">
              <a:avLst/>
            </a:prstGeom>
            <a:solidFill>
              <a:srgbClr val="A8D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80B5B3-92E5-4101-900A-EF38CB1FE06B}"/>
                </a:ext>
              </a:extLst>
            </p:cNvPr>
            <p:cNvSpPr txBox="1"/>
            <p:nvPr/>
          </p:nvSpPr>
          <p:spPr>
            <a:xfrm>
              <a:off x="3610461" y="740917"/>
              <a:ext cx="4854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웹툰 시장의 성장 및 </a:t>
              </a:r>
              <a:r>
                <a:rPr lang="ko-KR" altLang="en-US" sz="2400" dirty="0">
                  <a:solidFill>
                    <a:srgbClr val="222A3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산업적 가치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증가</a:t>
              </a:r>
            </a:p>
          </p:txBody>
        </p:sp>
      </p:grpSp>
      <p:sp>
        <p:nvSpPr>
          <p:cNvPr id="74" name="내용 개체 틀 2">
            <a:extLst>
              <a:ext uri="{FF2B5EF4-FFF2-40B4-BE49-F238E27FC236}">
                <a16:creationId xmlns:a16="http://schemas.microsoft.com/office/drawing/2014/main" id="{8D77329A-8409-475F-A4B3-80D97BDBB984}"/>
              </a:ext>
            </a:extLst>
          </p:cNvPr>
          <p:cNvSpPr txBox="1">
            <a:spLocks/>
          </p:cNvSpPr>
          <p:nvPr/>
        </p:nvSpPr>
        <p:spPr>
          <a:xfrm>
            <a:off x="4112190" y="5425603"/>
            <a:ext cx="1018976" cy="40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2013</a:t>
            </a: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내용 개체 틀 2">
            <a:extLst>
              <a:ext uri="{FF2B5EF4-FFF2-40B4-BE49-F238E27FC236}">
                <a16:creationId xmlns:a16="http://schemas.microsoft.com/office/drawing/2014/main" id="{F3990E37-F30C-4F6E-8E40-C292B1E03116}"/>
              </a:ext>
            </a:extLst>
          </p:cNvPr>
          <p:cNvSpPr txBox="1">
            <a:spLocks/>
          </p:cNvSpPr>
          <p:nvPr/>
        </p:nvSpPr>
        <p:spPr>
          <a:xfrm>
            <a:off x="4130420" y="4712022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509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1,500</a:t>
            </a:r>
          </a:p>
          <a:p>
            <a:endParaRPr lang="en-US" altLang="ko-KR" sz="1200" dirty="0">
              <a:solidFill>
                <a:srgbClr val="509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내용 개체 틀 2">
            <a:extLst>
              <a:ext uri="{FF2B5EF4-FFF2-40B4-BE49-F238E27FC236}">
                <a16:creationId xmlns:a16="http://schemas.microsoft.com/office/drawing/2014/main" id="{9FA603EF-8D06-4D02-8528-3D22559D0A6A}"/>
              </a:ext>
            </a:extLst>
          </p:cNvPr>
          <p:cNvSpPr txBox="1">
            <a:spLocks/>
          </p:cNvSpPr>
          <p:nvPr/>
        </p:nvSpPr>
        <p:spPr>
          <a:xfrm>
            <a:off x="2877984" y="3381346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매출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B7EC4F5-EAC2-4B39-B1E9-028D0FB82363}"/>
              </a:ext>
            </a:extLst>
          </p:cNvPr>
          <p:cNvSpPr/>
          <p:nvPr/>
        </p:nvSpPr>
        <p:spPr>
          <a:xfrm>
            <a:off x="2646629" y="3415548"/>
            <a:ext cx="168001" cy="168001"/>
          </a:xfrm>
          <a:prstGeom prst="rect">
            <a:avLst/>
          </a:prstGeom>
          <a:solidFill>
            <a:srgbClr val="88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내용 개체 틀 2">
            <a:extLst>
              <a:ext uri="{FF2B5EF4-FFF2-40B4-BE49-F238E27FC236}">
                <a16:creationId xmlns:a16="http://schemas.microsoft.com/office/drawing/2014/main" id="{05216B9F-996B-4E5A-B271-E76EC3A4182C}"/>
              </a:ext>
            </a:extLst>
          </p:cNvPr>
          <p:cNvSpPr txBox="1">
            <a:spLocks/>
          </p:cNvSpPr>
          <p:nvPr/>
        </p:nvSpPr>
        <p:spPr>
          <a:xfrm>
            <a:off x="4015820" y="5758505"/>
            <a:ext cx="4023818" cy="816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 출처</a:t>
            </a:r>
            <a:b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 출처 </a:t>
            </a:r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KT </a:t>
            </a: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경제 경영 연구소</a:t>
            </a:r>
            <a:b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 출처 </a:t>
            </a:r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네이버 웹툰 매체 소개서</a:t>
            </a:r>
            <a:r>
              <a:rPr lang="en-US" altLang="ko-KR" sz="10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701D78B6-D65C-4BC6-8CC8-BD5AC29E9BD1}"/>
              </a:ext>
            </a:extLst>
          </p:cNvPr>
          <p:cNvSpPr txBox="1">
            <a:spLocks/>
          </p:cNvSpPr>
          <p:nvPr/>
        </p:nvSpPr>
        <p:spPr>
          <a:xfrm>
            <a:off x="7834769" y="2980605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부제목 2">
            <a:extLst>
              <a:ext uri="{FF2B5EF4-FFF2-40B4-BE49-F238E27FC236}">
                <a16:creationId xmlns:a16="http://schemas.microsoft.com/office/drawing/2014/main" id="{B0E3F632-179A-4DC6-8A1C-C0AFE20FCC02}"/>
              </a:ext>
            </a:extLst>
          </p:cNvPr>
          <p:cNvSpPr txBox="1">
            <a:spLocks/>
          </p:cNvSpPr>
          <p:nvPr/>
        </p:nvSpPr>
        <p:spPr>
          <a:xfrm>
            <a:off x="3839712" y="1595841"/>
            <a:ext cx="2902591" cy="316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2013 ~ 2018</a:t>
            </a:r>
            <a:r>
              <a:rPr lang="ko-KR" altLang="en-US" sz="1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웹툰 매출</a:t>
            </a:r>
            <a:endParaRPr lang="en-US" altLang="ko-KR" sz="1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09FA0F-27E1-4624-BDDF-94A735F8A4E3}"/>
              </a:ext>
            </a:extLst>
          </p:cNvPr>
          <p:cNvSpPr txBox="1"/>
          <p:nvPr/>
        </p:nvSpPr>
        <p:spPr>
          <a:xfrm>
            <a:off x="3800196" y="-1003918"/>
            <a:ext cx="63722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모바일로 어디서든 보기 쉽고 재밌는 컨텐츠인 웹툰은 그 인기가 점점 더 커지고 있고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그에 따라 웹툰 시장도 증가하고 있습니다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기준으로 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8800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억원을 돌파했고</a:t>
            </a:r>
            <a:endParaRPr lang="en-US" altLang="ko-KR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해외매출도 증가함으로써 새로운 한류의 가지가 되었습니다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F77DEE-CD2C-46C6-8EEE-224BE7B9349B}"/>
              </a:ext>
            </a:extLst>
          </p:cNvPr>
          <p:cNvSpPr txBox="1"/>
          <p:nvPr/>
        </p:nvSpPr>
        <p:spPr>
          <a:xfrm>
            <a:off x="606665" y="6341027"/>
            <a:ext cx="262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Dongguk University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3DAD10-3A01-4308-BF7D-BAECF30C1A2C}"/>
              </a:ext>
            </a:extLst>
          </p:cNvPr>
          <p:cNvSpPr txBox="1"/>
          <p:nvPr/>
        </p:nvSpPr>
        <p:spPr>
          <a:xfrm>
            <a:off x="834806" y="386168"/>
            <a:ext cx="1764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78CD6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7DA128-77A2-42B7-AC5D-B4495EFC4117}"/>
              </a:ext>
            </a:extLst>
          </p:cNvPr>
          <p:cNvSpPr txBox="1"/>
          <p:nvPr/>
        </p:nvSpPr>
        <p:spPr>
          <a:xfrm>
            <a:off x="448913" y="20150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78CD6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sz="4400" dirty="0">
              <a:solidFill>
                <a:srgbClr val="78CD6D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B194447-8BF9-4003-B23A-ADA766037216}"/>
              </a:ext>
            </a:extLst>
          </p:cNvPr>
          <p:cNvSpPr/>
          <p:nvPr/>
        </p:nvSpPr>
        <p:spPr>
          <a:xfrm>
            <a:off x="606665" y="857735"/>
            <a:ext cx="1692000" cy="36267"/>
          </a:xfrm>
          <a:prstGeom prst="rect">
            <a:avLst/>
          </a:prstGeom>
          <a:solidFill>
            <a:srgbClr val="88D37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78CD6D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01FCA8-CDBF-4D6B-AEF9-E49169A858A1}"/>
              </a:ext>
            </a:extLst>
          </p:cNvPr>
          <p:cNvSpPr txBox="1"/>
          <p:nvPr/>
        </p:nvSpPr>
        <p:spPr>
          <a:xfrm>
            <a:off x="11476819" y="6317943"/>
            <a:ext cx="374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3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5" grpId="0" animBg="1"/>
      <p:bldP spid="67" grpId="0"/>
      <p:bldP spid="68" grpId="0"/>
      <p:bldP spid="69" grpId="0"/>
      <p:bldP spid="71" grpId="0"/>
      <p:bldP spid="72" grpId="0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Top Corners Rounded 7">
            <a:extLst>
              <a:ext uri="{FF2B5EF4-FFF2-40B4-BE49-F238E27FC236}">
                <a16:creationId xmlns:a16="http://schemas.microsoft.com/office/drawing/2014/main" id="{0DB71D35-1D95-42C2-961C-7D1CB8FE25AB}"/>
              </a:ext>
            </a:extLst>
          </p:cNvPr>
          <p:cNvSpPr/>
          <p:nvPr/>
        </p:nvSpPr>
        <p:spPr>
          <a:xfrm>
            <a:off x="5342766" y="2619610"/>
            <a:ext cx="345396" cy="85160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9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Rectangle: Top Corners Rounded 7">
            <a:extLst>
              <a:ext uri="{FF2B5EF4-FFF2-40B4-BE49-F238E27FC236}">
                <a16:creationId xmlns:a16="http://schemas.microsoft.com/office/drawing/2014/main" id="{0D168EC9-7134-4E60-8438-7A470A5831AC}"/>
              </a:ext>
            </a:extLst>
          </p:cNvPr>
          <p:cNvSpPr/>
          <p:nvPr/>
        </p:nvSpPr>
        <p:spPr>
          <a:xfrm>
            <a:off x="4202957" y="3692084"/>
            <a:ext cx="345396" cy="107033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9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Rectangle: Top Corners Rounded 7">
            <a:extLst>
              <a:ext uri="{FF2B5EF4-FFF2-40B4-BE49-F238E27FC236}">
                <a16:creationId xmlns:a16="http://schemas.microsoft.com/office/drawing/2014/main" id="{B729EE32-A67C-4049-8AC4-CCC65829B47F}"/>
              </a:ext>
            </a:extLst>
          </p:cNvPr>
          <p:cNvSpPr/>
          <p:nvPr/>
        </p:nvSpPr>
        <p:spPr>
          <a:xfrm>
            <a:off x="4767032" y="3158149"/>
            <a:ext cx="345396" cy="85160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9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Rectangle: Top Corners Rounded 7">
            <a:extLst>
              <a:ext uri="{FF2B5EF4-FFF2-40B4-BE49-F238E27FC236}">
                <a16:creationId xmlns:a16="http://schemas.microsoft.com/office/drawing/2014/main" id="{CB887062-7E30-45FC-918D-7BAA332537D1}"/>
              </a:ext>
            </a:extLst>
          </p:cNvPr>
          <p:cNvSpPr/>
          <p:nvPr/>
        </p:nvSpPr>
        <p:spPr>
          <a:xfrm>
            <a:off x="3630673" y="4457270"/>
            <a:ext cx="347020" cy="147828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9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Rectangle: Top Corners Rounded 7">
            <a:extLst>
              <a:ext uri="{FF2B5EF4-FFF2-40B4-BE49-F238E27FC236}">
                <a16:creationId xmlns:a16="http://schemas.microsoft.com/office/drawing/2014/main" id="{ED6F5381-F5E5-4CA1-A38C-A452002E0784}"/>
              </a:ext>
            </a:extLst>
          </p:cNvPr>
          <p:cNvSpPr/>
          <p:nvPr/>
        </p:nvSpPr>
        <p:spPr>
          <a:xfrm>
            <a:off x="3057470" y="5097069"/>
            <a:ext cx="347020" cy="64192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9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Rectangle: Top Corners Rounded 3">
            <a:extLst>
              <a:ext uri="{FF2B5EF4-FFF2-40B4-BE49-F238E27FC236}">
                <a16:creationId xmlns:a16="http://schemas.microsoft.com/office/drawing/2014/main" id="{F104A180-9A8A-4729-B046-C3444EAB41C0}"/>
              </a:ext>
            </a:extLst>
          </p:cNvPr>
          <p:cNvSpPr/>
          <p:nvPr/>
        </p:nvSpPr>
        <p:spPr>
          <a:xfrm>
            <a:off x="5342664" y="3158148"/>
            <a:ext cx="345600" cy="295028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8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: Top Corners Rounded 4">
            <a:extLst>
              <a:ext uri="{FF2B5EF4-FFF2-40B4-BE49-F238E27FC236}">
                <a16:creationId xmlns:a16="http://schemas.microsoft.com/office/drawing/2014/main" id="{2661F590-61A7-43EB-B614-E96B3B9FC01B}"/>
              </a:ext>
            </a:extLst>
          </p:cNvPr>
          <p:cNvSpPr/>
          <p:nvPr/>
        </p:nvSpPr>
        <p:spPr>
          <a:xfrm>
            <a:off x="3630672" y="5097070"/>
            <a:ext cx="347021" cy="266396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8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Top Corners Rounded 5">
            <a:extLst>
              <a:ext uri="{FF2B5EF4-FFF2-40B4-BE49-F238E27FC236}">
                <a16:creationId xmlns:a16="http://schemas.microsoft.com/office/drawing/2014/main" id="{26AAF760-3059-4C66-9054-0C15CC89D7A7}"/>
              </a:ext>
            </a:extLst>
          </p:cNvPr>
          <p:cNvSpPr/>
          <p:nvPr/>
        </p:nvSpPr>
        <p:spPr>
          <a:xfrm>
            <a:off x="4208627" y="4457270"/>
            <a:ext cx="340540" cy="21504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8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Top Corners Rounded 7">
            <a:extLst>
              <a:ext uri="{FF2B5EF4-FFF2-40B4-BE49-F238E27FC236}">
                <a16:creationId xmlns:a16="http://schemas.microsoft.com/office/drawing/2014/main" id="{F4E028FB-278A-46FE-ABFD-0E6041E6F5C9}"/>
              </a:ext>
            </a:extLst>
          </p:cNvPr>
          <p:cNvSpPr/>
          <p:nvPr/>
        </p:nvSpPr>
        <p:spPr>
          <a:xfrm>
            <a:off x="3059199" y="5363971"/>
            <a:ext cx="347020" cy="64192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8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Rectangle: Top Corners Rounded 5">
            <a:extLst>
              <a:ext uri="{FF2B5EF4-FFF2-40B4-BE49-F238E27FC236}">
                <a16:creationId xmlns:a16="http://schemas.microsoft.com/office/drawing/2014/main" id="{D45490BA-D568-42AC-BB20-FA2261EE11EC}"/>
              </a:ext>
            </a:extLst>
          </p:cNvPr>
          <p:cNvSpPr/>
          <p:nvPr/>
        </p:nvSpPr>
        <p:spPr>
          <a:xfrm>
            <a:off x="4765872" y="3682037"/>
            <a:ext cx="346557" cy="23811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8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Rectangle 1">
            <a:extLst>
              <a:ext uri="{FF2B5EF4-FFF2-40B4-BE49-F238E27FC236}">
                <a16:creationId xmlns:a16="http://schemas.microsoft.com/office/drawing/2014/main" id="{5F574F53-5428-45F9-9FB5-5741117DC571}"/>
              </a:ext>
            </a:extLst>
          </p:cNvPr>
          <p:cNvSpPr/>
          <p:nvPr/>
        </p:nvSpPr>
        <p:spPr>
          <a:xfrm>
            <a:off x="2102841" y="5731613"/>
            <a:ext cx="5688577" cy="2225721"/>
          </a:xfrm>
          <a:prstGeom prst="rect">
            <a:avLst/>
          </a:prstGeom>
          <a:solidFill>
            <a:srgbClr val="222A3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05F9C7E4-8935-4B73-8897-2D272F365260}"/>
              </a:ext>
            </a:extLst>
          </p:cNvPr>
          <p:cNvSpPr/>
          <p:nvPr/>
        </p:nvSpPr>
        <p:spPr>
          <a:xfrm>
            <a:off x="2750413" y="5731613"/>
            <a:ext cx="3195376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F21684F3-E1CD-4E3A-B315-37B387E71317}"/>
              </a:ext>
            </a:extLst>
          </p:cNvPr>
          <p:cNvSpPr txBox="1">
            <a:spLocks/>
          </p:cNvSpPr>
          <p:nvPr/>
        </p:nvSpPr>
        <p:spPr>
          <a:xfrm>
            <a:off x="2694036" y="5837041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97B21D2-D02A-4FC4-9348-142422C97E8A}"/>
              </a:ext>
            </a:extLst>
          </p:cNvPr>
          <p:cNvSpPr txBox="1">
            <a:spLocks/>
          </p:cNvSpPr>
          <p:nvPr/>
        </p:nvSpPr>
        <p:spPr>
          <a:xfrm>
            <a:off x="3261894" y="5837041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E3CBDFA-3028-4807-9B63-F223D1F80BC6}"/>
              </a:ext>
            </a:extLst>
          </p:cNvPr>
          <p:cNvSpPr txBox="1">
            <a:spLocks/>
          </p:cNvSpPr>
          <p:nvPr/>
        </p:nvSpPr>
        <p:spPr>
          <a:xfrm>
            <a:off x="3829752" y="5837041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87758D7D-9AB5-409F-BBD6-E7C7B3D67406}"/>
              </a:ext>
            </a:extLst>
          </p:cNvPr>
          <p:cNvSpPr txBox="1">
            <a:spLocks/>
          </p:cNvSpPr>
          <p:nvPr/>
        </p:nvSpPr>
        <p:spPr>
          <a:xfrm>
            <a:off x="4397610" y="5837041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2017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C61D936C-0D08-4289-8A34-17A1882BF8A6}"/>
              </a:ext>
            </a:extLst>
          </p:cNvPr>
          <p:cNvSpPr txBox="1">
            <a:spLocks/>
          </p:cNvSpPr>
          <p:nvPr/>
        </p:nvSpPr>
        <p:spPr>
          <a:xfrm>
            <a:off x="4965468" y="5837041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E9E1C16-6389-4B3B-8BAE-D8EA7621ECD0}"/>
              </a:ext>
            </a:extLst>
          </p:cNvPr>
          <p:cNvSpPr txBox="1">
            <a:spLocks/>
          </p:cNvSpPr>
          <p:nvPr/>
        </p:nvSpPr>
        <p:spPr>
          <a:xfrm>
            <a:off x="2694036" y="2752205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작가 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2CBB18-4BF5-43A6-AE50-6546F01311FB}"/>
              </a:ext>
            </a:extLst>
          </p:cNvPr>
          <p:cNvSpPr/>
          <p:nvPr/>
        </p:nvSpPr>
        <p:spPr>
          <a:xfrm>
            <a:off x="2610035" y="2795644"/>
            <a:ext cx="168001" cy="168001"/>
          </a:xfrm>
          <a:prstGeom prst="rect">
            <a:avLst/>
          </a:prstGeom>
          <a:solidFill>
            <a:srgbClr val="FB9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DB538AE9-52BA-4FD7-92E7-721D7728C3D7}"/>
              </a:ext>
            </a:extLst>
          </p:cNvPr>
          <p:cNvSpPr txBox="1">
            <a:spLocks/>
          </p:cNvSpPr>
          <p:nvPr/>
        </p:nvSpPr>
        <p:spPr>
          <a:xfrm>
            <a:off x="2699644" y="3023354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작가 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05779C-2E8B-4B03-8785-4FA1C000EC64}"/>
              </a:ext>
            </a:extLst>
          </p:cNvPr>
          <p:cNvSpPr/>
          <p:nvPr/>
        </p:nvSpPr>
        <p:spPr>
          <a:xfrm>
            <a:off x="2610035" y="3066793"/>
            <a:ext cx="168001" cy="168001"/>
          </a:xfrm>
          <a:prstGeom prst="rect">
            <a:avLst/>
          </a:prstGeom>
          <a:solidFill>
            <a:srgbClr val="88D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88A82534-B57C-4BC2-AC33-5C3E734FFF2D}"/>
              </a:ext>
            </a:extLst>
          </p:cNvPr>
          <p:cNvSpPr txBox="1">
            <a:spLocks/>
          </p:cNvSpPr>
          <p:nvPr/>
        </p:nvSpPr>
        <p:spPr>
          <a:xfrm>
            <a:off x="6174010" y="4702308"/>
            <a:ext cx="4023818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err="1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자료출처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WAS (Webtoon Analysis Service)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941EA622-68CD-453A-A01A-64CFD147F0D9}"/>
              </a:ext>
            </a:extLst>
          </p:cNvPr>
          <p:cNvSpPr txBox="1">
            <a:spLocks/>
          </p:cNvSpPr>
          <p:nvPr/>
        </p:nvSpPr>
        <p:spPr>
          <a:xfrm>
            <a:off x="2721492" y="4834185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F9581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1,386</a:t>
            </a:r>
          </a:p>
          <a:p>
            <a:endParaRPr lang="en-US" altLang="ko-KR" sz="1200" dirty="0">
              <a:solidFill>
                <a:srgbClr val="F9581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176E7D52-6A7A-4AA4-92D1-507FAD5FC6B5}"/>
              </a:ext>
            </a:extLst>
          </p:cNvPr>
          <p:cNvSpPr txBox="1">
            <a:spLocks/>
          </p:cNvSpPr>
          <p:nvPr/>
        </p:nvSpPr>
        <p:spPr>
          <a:xfrm>
            <a:off x="3291980" y="4197072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F9581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2,538</a:t>
            </a:r>
          </a:p>
          <a:p>
            <a:endParaRPr lang="en-US" altLang="ko-KR" sz="1200" dirty="0">
              <a:solidFill>
                <a:srgbClr val="F9581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A208267F-7F6A-4A92-A14D-ED12E795E04F}"/>
              </a:ext>
            </a:extLst>
          </p:cNvPr>
          <p:cNvSpPr txBox="1">
            <a:spLocks/>
          </p:cNvSpPr>
          <p:nvPr/>
        </p:nvSpPr>
        <p:spPr>
          <a:xfrm>
            <a:off x="3862468" y="3428657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F9581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3,927</a:t>
            </a:r>
          </a:p>
          <a:p>
            <a:endParaRPr lang="en-US" altLang="ko-KR" sz="1200" dirty="0">
              <a:solidFill>
                <a:srgbClr val="F9581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8D6870C9-2E91-42CF-9992-863D4558AFF1}"/>
              </a:ext>
            </a:extLst>
          </p:cNvPr>
          <p:cNvSpPr txBox="1">
            <a:spLocks/>
          </p:cNvSpPr>
          <p:nvPr/>
        </p:nvSpPr>
        <p:spPr>
          <a:xfrm>
            <a:off x="4432957" y="2909326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F9581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5,046</a:t>
            </a:r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2AFE6C8A-E107-463D-979E-3E9E67A7D478}"/>
              </a:ext>
            </a:extLst>
          </p:cNvPr>
          <p:cNvSpPr txBox="1">
            <a:spLocks/>
          </p:cNvSpPr>
          <p:nvPr/>
        </p:nvSpPr>
        <p:spPr>
          <a:xfrm>
            <a:off x="5003446" y="2382396"/>
            <a:ext cx="1018976" cy="422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F9581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6,153</a:t>
            </a:r>
          </a:p>
          <a:p>
            <a:endParaRPr lang="en-US" altLang="ko-KR" sz="1200" dirty="0">
              <a:solidFill>
                <a:srgbClr val="F9581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A337E-E1E0-4866-BB33-95A5486CCCA1}"/>
              </a:ext>
            </a:extLst>
          </p:cNvPr>
          <p:cNvSpPr txBox="1"/>
          <p:nvPr/>
        </p:nvSpPr>
        <p:spPr>
          <a:xfrm>
            <a:off x="7382102" y="4180213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2019.07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275070-CFAB-4049-8703-79B878F3231C}"/>
              </a:ext>
            </a:extLst>
          </p:cNvPr>
          <p:cNvSpPr txBox="1"/>
          <p:nvPr/>
        </p:nvSpPr>
        <p:spPr>
          <a:xfrm>
            <a:off x="3243287" y="1894148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연도별 누적 작가 수 현황 </a:t>
            </a:r>
          </a:p>
        </p:txBody>
      </p:sp>
      <p:sp>
        <p:nvSpPr>
          <p:cNvPr id="50" name="Rectangle 1">
            <a:extLst>
              <a:ext uri="{FF2B5EF4-FFF2-40B4-BE49-F238E27FC236}">
                <a16:creationId xmlns:a16="http://schemas.microsoft.com/office/drawing/2014/main" id="{A7B91FF3-8836-42BD-AA56-10D8742D302C}"/>
              </a:ext>
            </a:extLst>
          </p:cNvPr>
          <p:cNvSpPr/>
          <p:nvPr/>
        </p:nvSpPr>
        <p:spPr>
          <a:xfrm rot="5400000" flipV="1">
            <a:off x="4575044" y="3991018"/>
            <a:ext cx="3481190" cy="45719"/>
          </a:xfrm>
          <a:prstGeom prst="rect">
            <a:avLst/>
          </a:prstGeom>
          <a:solidFill>
            <a:srgbClr val="FFDBC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421143-B11A-4BBD-800F-038F5313D098}"/>
              </a:ext>
            </a:extLst>
          </p:cNvPr>
          <p:cNvSpPr txBox="1"/>
          <p:nvPr/>
        </p:nvSpPr>
        <p:spPr>
          <a:xfrm>
            <a:off x="7277269" y="3513525"/>
            <a:ext cx="2090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92D05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6,916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B6A1D7-4FF7-4FA5-ADA1-723873D58630}"/>
              </a:ext>
            </a:extLst>
          </p:cNvPr>
          <p:cNvSpPr txBox="1"/>
          <p:nvPr/>
        </p:nvSpPr>
        <p:spPr>
          <a:xfrm>
            <a:off x="7254665" y="1894835"/>
            <a:ext cx="1762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웹툰 작가 수 현황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A6CDB2-8854-4902-91DB-4926A4D18979}"/>
              </a:ext>
            </a:extLst>
          </p:cNvPr>
          <p:cNvGrpSpPr/>
          <p:nvPr/>
        </p:nvGrpSpPr>
        <p:grpSpPr>
          <a:xfrm>
            <a:off x="3949418" y="1119795"/>
            <a:ext cx="4293163" cy="461665"/>
            <a:chOff x="4254366" y="922198"/>
            <a:chExt cx="4293163" cy="461665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75D04FC-D695-456B-A2FD-9B41875D462D}"/>
                </a:ext>
              </a:extLst>
            </p:cNvPr>
            <p:cNvSpPr/>
            <p:nvPr/>
          </p:nvSpPr>
          <p:spPr>
            <a:xfrm>
              <a:off x="4254366" y="932505"/>
              <a:ext cx="1312716" cy="420330"/>
            </a:xfrm>
            <a:prstGeom prst="rect">
              <a:avLst/>
            </a:prstGeom>
            <a:solidFill>
              <a:srgbClr val="A8D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71122B-8F2F-4E6C-91A6-FDAA51F284EA}"/>
                </a:ext>
              </a:extLst>
            </p:cNvPr>
            <p:cNvSpPr txBox="1"/>
            <p:nvPr/>
          </p:nvSpPr>
          <p:spPr>
            <a:xfrm>
              <a:off x="4254366" y="922198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222A3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웹툰 작가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및 작가 지망생 수 증가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EAE4DE2-F01D-4177-84DE-658CB496D584}"/>
              </a:ext>
            </a:extLst>
          </p:cNvPr>
          <p:cNvSpPr txBox="1"/>
          <p:nvPr/>
        </p:nvSpPr>
        <p:spPr>
          <a:xfrm>
            <a:off x="8591220" y="7080171"/>
            <a:ext cx="383574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웹툰 시장이 커지는 만큼 그에 큰 기여를 하는 작가들도 꾸준히 늘어나는 추세이고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 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기준으로는 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천명 가까이 됩니다 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,’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웹툰 작가 </a:t>
            </a:r>
            <a:r>
              <a:rPr lang="ko-KR" altLang="en-US" sz="1200" dirty="0" err="1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지망생＇의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줄임말인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웹망생이라는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신조어가 생길 정도로 웹툰 작가가 되기를 희망하는 수도 늘어나고 있습니다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pPr algn="just"/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그래서 저희는 이부분에 주목해서 우리가 매일 보는 컨텐츠인 웹툰을 제작하는 이들에게 </a:t>
            </a:r>
            <a:endParaRPr lang="en-US" altLang="ko-KR" sz="1200" dirty="0">
              <a:solidFill>
                <a:srgbClr val="222A3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/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어떻게 도움을 줄 수 있을까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 생각으로 시작하게 됐습니다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0F0B51-ECE4-4658-820E-90DD80420033}"/>
              </a:ext>
            </a:extLst>
          </p:cNvPr>
          <p:cNvGrpSpPr/>
          <p:nvPr/>
        </p:nvGrpSpPr>
        <p:grpSpPr>
          <a:xfrm>
            <a:off x="448913" y="201504"/>
            <a:ext cx="2783506" cy="6401133"/>
            <a:chOff x="448913" y="201504"/>
            <a:chExt cx="2783506" cy="640113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7402558-2C52-4959-B314-CCF358F45690}"/>
                </a:ext>
              </a:extLst>
            </p:cNvPr>
            <p:cNvSpPr txBox="1"/>
            <p:nvPr/>
          </p:nvSpPr>
          <p:spPr>
            <a:xfrm>
              <a:off x="606665" y="6341027"/>
              <a:ext cx="26257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Dongguk University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52593D-F717-4637-B7A7-1A6AE6CE67E6}"/>
                </a:ext>
              </a:extLst>
            </p:cNvPr>
            <p:cNvSpPr txBox="1"/>
            <p:nvPr/>
          </p:nvSpPr>
          <p:spPr>
            <a:xfrm>
              <a:off x="834806" y="386168"/>
              <a:ext cx="176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E6798E-1727-41F5-A37A-DA7CC02AB9B4}"/>
                </a:ext>
              </a:extLst>
            </p:cNvPr>
            <p:cNvSpPr txBox="1"/>
            <p:nvPr/>
          </p:nvSpPr>
          <p:spPr>
            <a:xfrm>
              <a:off x="448913" y="201504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endParaRPr lang="ko-KR" altLang="en-US" sz="4400" dirty="0">
                <a:solidFill>
                  <a:srgbClr val="78CD6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A6C687-7629-4321-A0C8-53DF90926D10}"/>
                </a:ext>
              </a:extLst>
            </p:cNvPr>
            <p:cNvSpPr/>
            <p:nvPr/>
          </p:nvSpPr>
          <p:spPr>
            <a:xfrm>
              <a:off x="606665" y="857735"/>
              <a:ext cx="1692000" cy="36267"/>
            </a:xfrm>
            <a:prstGeom prst="rect">
              <a:avLst/>
            </a:prstGeom>
            <a:solidFill>
              <a:srgbClr val="88D37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78CD6D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0AF4DF4-09F9-4943-8B98-5E9BB1ABC086}"/>
              </a:ext>
            </a:extLst>
          </p:cNvPr>
          <p:cNvSpPr txBox="1"/>
          <p:nvPr/>
        </p:nvSpPr>
        <p:spPr>
          <a:xfrm>
            <a:off x="11476819" y="6317943"/>
            <a:ext cx="374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51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1" grpId="0" animBg="1"/>
      <p:bldP spid="29" grpId="0" animBg="1"/>
      <p:bldP spid="28" grpId="0" animBg="1"/>
      <p:bldP spid="37" grpId="0" animBg="1"/>
      <p:bldP spid="38" grpId="0" animBg="1"/>
      <p:bldP spid="39" grpId="0" animBg="1"/>
      <p:bldP spid="42" grpId="0" animBg="1"/>
      <p:bldP spid="27" grpId="0" animBg="1"/>
      <p:bldP spid="43" grpId="0"/>
      <p:bldP spid="44" grpId="0"/>
      <p:bldP spid="45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A806150-58DC-4758-BCC9-B737F9B805FA}"/>
              </a:ext>
            </a:extLst>
          </p:cNvPr>
          <p:cNvSpPr txBox="1"/>
          <p:nvPr/>
        </p:nvSpPr>
        <p:spPr>
          <a:xfrm>
            <a:off x="3130168" y="3720481"/>
            <a:ext cx="126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</a:t>
            </a:r>
            <a:endParaRPr lang="ko-KR" altLang="en-US" sz="1050" spc="-150" dirty="0">
              <a:solidFill>
                <a:srgbClr val="222A3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038F2E-F362-488B-848F-DDEE38E4B7D5}"/>
              </a:ext>
            </a:extLst>
          </p:cNvPr>
          <p:cNvSpPr txBox="1"/>
          <p:nvPr/>
        </p:nvSpPr>
        <p:spPr>
          <a:xfrm>
            <a:off x="3124270" y="1764297"/>
            <a:ext cx="126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</a:t>
            </a:r>
            <a:endParaRPr lang="ko-KR" altLang="en-US" sz="1050" spc="-150" dirty="0">
              <a:solidFill>
                <a:srgbClr val="222A3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8D3B61-85D2-4158-8E25-F2ED96646C27}"/>
              </a:ext>
            </a:extLst>
          </p:cNvPr>
          <p:cNvSpPr txBox="1"/>
          <p:nvPr/>
        </p:nvSpPr>
        <p:spPr>
          <a:xfrm>
            <a:off x="3130168" y="4006647"/>
            <a:ext cx="126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</a:t>
            </a:r>
            <a:endParaRPr lang="ko-KR" altLang="en-US" sz="1050" spc="-150" dirty="0">
              <a:solidFill>
                <a:srgbClr val="222A3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15CBF0-C34E-4D29-ADAD-AE906935090F}"/>
              </a:ext>
            </a:extLst>
          </p:cNvPr>
          <p:cNvSpPr txBox="1"/>
          <p:nvPr/>
        </p:nvSpPr>
        <p:spPr>
          <a:xfrm>
            <a:off x="3124270" y="2050463"/>
            <a:ext cx="126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대상</a:t>
            </a:r>
            <a:endParaRPr lang="ko-KR" altLang="en-US" sz="1050" spc="-150" dirty="0">
              <a:solidFill>
                <a:srgbClr val="222A3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45C5F2F8-E01B-4F22-8368-22780248B8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5" end="5146.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70" y="1866241"/>
            <a:ext cx="5970816" cy="424759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49BC29E-CBE6-4387-857F-932AAD275314}"/>
              </a:ext>
            </a:extLst>
          </p:cNvPr>
          <p:cNvSpPr txBox="1"/>
          <p:nvPr/>
        </p:nvSpPr>
        <p:spPr>
          <a:xfrm>
            <a:off x="4342702" y="1318381"/>
            <a:ext cx="5016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작가와 독자의 소통 공간이자 피드백을 얻는 곳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B31A0FB-65A6-44D8-83E1-9C5E0F527DD8}"/>
              </a:ext>
            </a:extLst>
          </p:cNvPr>
          <p:cNvSpPr txBox="1"/>
          <p:nvPr/>
        </p:nvSpPr>
        <p:spPr>
          <a:xfrm>
            <a:off x="3029824" y="1158272"/>
            <a:ext cx="1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B207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댓글 </a:t>
            </a:r>
            <a:r>
              <a:rPr lang="en-US" altLang="ko-KR" sz="3600" dirty="0">
                <a:solidFill>
                  <a:srgbClr val="FB207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600" spc="-150" dirty="0">
              <a:solidFill>
                <a:srgbClr val="78CD6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316C0C3-AE8E-429B-A3F4-3736CDE9959D}"/>
              </a:ext>
            </a:extLst>
          </p:cNvPr>
          <p:cNvSpPr txBox="1"/>
          <p:nvPr/>
        </p:nvSpPr>
        <p:spPr>
          <a:xfrm>
            <a:off x="4064365" y="-659413"/>
            <a:ext cx="38357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네이버 웹툰을 기준으로 보통 인기있는 작품의 경우평균 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3-4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천개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종종 만개 이상의 댓글이 달립니다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댓글은 독자들과 작가가 직접적으로 소통하는 </a:t>
            </a:r>
            <a:r>
              <a:rPr lang="ko-KR" altLang="en-US" sz="1200" dirty="0" err="1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공간이잖아요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CF54EE0-F9DA-4320-B68D-33FFC3CC033B}"/>
              </a:ext>
            </a:extLst>
          </p:cNvPr>
          <p:cNvGrpSpPr/>
          <p:nvPr/>
        </p:nvGrpSpPr>
        <p:grpSpPr>
          <a:xfrm>
            <a:off x="448913" y="201504"/>
            <a:ext cx="2783506" cy="6401133"/>
            <a:chOff x="448913" y="201504"/>
            <a:chExt cx="2783506" cy="6401133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84FF2CA-280E-4E0E-87F5-59BBBCB4A339}"/>
                </a:ext>
              </a:extLst>
            </p:cNvPr>
            <p:cNvSpPr txBox="1"/>
            <p:nvPr/>
          </p:nvSpPr>
          <p:spPr>
            <a:xfrm>
              <a:off x="606665" y="6341027"/>
              <a:ext cx="26257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Dongguk University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EDF7F2-1746-40D5-B46E-B887F6980B1A}"/>
                </a:ext>
              </a:extLst>
            </p:cNvPr>
            <p:cNvSpPr txBox="1"/>
            <p:nvPr/>
          </p:nvSpPr>
          <p:spPr>
            <a:xfrm>
              <a:off x="834806" y="386168"/>
              <a:ext cx="176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C3994A-5821-436D-B218-6CC7F487F9C1}"/>
                </a:ext>
              </a:extLst>
            </p:cNvPr>
            <p:cNvSpPr txBox="1"/>
            <p:nvPr/>
          </p:nvSpPr>
          <p:spPr>
            <a:xfrm>
              <a:off x="448913" y="201504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endParaRPr lang="ko-KR" altLang="en-US" sz="4400" dirty="0">
                <a:solidFill>
                  <a:srgbClr val="78CD6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44D734-965A-4268-9E8A-1635BA4D4807}"/>
                </a:ext>
              </a:extLst>
            </p:cNvPr>
            <p:cNvSpPr/>
            <p:nvPr/>
          </p:nvSpPr>
          <p:spPr>
            <a:xfrm>
              <a:off x="606665" y="857735"/>
              <a:ext cx="1692000" cy="36267"/>
            </a:xfrm>
            <a:prstGeom prst="rect">
              <a:avLst/>
            </a:prstGeom>
            <a:solidFill>
              <a:srgbClr val="88D37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78CD6D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A4A1E0A-82A9-4407-905A-0D3EF5B2E4D9}"/>
              </a:ext>
            </a:extLst>
          </p:cNvPr>
          <p:cNvSpPr txBox="1"/>
          <p:nvPr/>
        </p:nvSpPr>
        <p:spPr>
          <a:xfrm>
            <a:off x="11476819" y="6317943"/>
            <a:ext cx="374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00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C73F31AE-1F04-4385-A472-A5080464F3C5}"/>
              </a:ext>
            </a:extLst>
          </p:cNvPr>
          <p:cNvSpPr txBox="1"/>
          <p:nvPr/>
        </p:nvSpPr>
        <p:spPr>
          <a:xfrm>
            <a:off x="5079657" y="3161237"/>
            <a:ext cx="421107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웹툰 작가 및 웹툰 작가 지망생들을 위한 </a:t>
            </a:r>
            <a:r>
              <a:rPr lang="ko-KR" altLang="en-US" sz="2400" b="1" dirty="0">
                <a:solidFill>
                  <a:srgbClr val="3FBE6A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웹툰 댓글 분석 웹 페이지</a:t>
            </a:r>
            <a:r>
              <a:rPr lang="ko-KR" altLang="en-US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개발하여 제공함으로써 분석 결과를 통해 독자들의 의견을 보기 쉽게 확인하고 빠른 피드백을 가능하게 한다</a:t>
            </a:r>
            <a:r>
              <a:rPr lang="en-US" altLang="ko-KR" sz="20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23222CFF-C4F1-4456-8503-D8E0398441FC}"/>
              </a:ext>
            </a:extLst>
          </p:cNvPr>
          <p:cNvSpPr/>
          <p:nvPr/>
        </p:nvSpPr>
        <p:spPr>
          <a:xfrm rot="5400000">
            <a:off x="4603611" y="3464733"/>
            <a:ext cx="261610" cy="235682"/>
          </a:xfrm>
          <a:prstGeom prst="triangle">
            <a:avLst/>
          </a:prstGeom>
          <a:solidFill>
            <a:srgbClr val="3FB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806150-58DC-4758-BCC9-B737F9B805FA}"/>
              </a:ext>
            </a:extLst>
          </p:cNvPr>
          <p:cNvSpPr txBox="1"/>
          <p:nvPr/>
        </p:nvSpPr>
        <p:spPr>
          <a:xfrm>
            <a:off x="3073260" y="3278669"/>
            <a:ext cx="132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</a:t>
            </a:r>
            <a:endParaRPr lang="ko-KR" altLang="en-US" sz="1050" spc="-150" dirty="0">
              <a:solidFill>
                <a:srgbClr val="222A3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8D3B61-85D2-4158-8E25-F2ED96646C27}"/>
              </a:ext>
            </a:extLst>
          </p:cNvPr>
          <p:cNvSpPr txBox="1"/>
          <p:nvPr/>
        </p:nvSpPr>
        <p:spPr>
          <a:xfrm>
            <a:off x="3073260" y="3564835"/>
            <a:ext cx="132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</a:t>
            </a:r>
            <a:endParaRPr lang="ko-KR" altLang="en-US" sz="1050" spc="-150" dirty="0">
              <a:solidFill>
                <a:srgbClr val="222A3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5C9060-41A6-4FFC-93B1-E51945332892}"/>
              </a:ext>
            </a:extLst>
          </p:cNvPr>
          <p:cNvGrpSpPr/>
          <p:nvPr/>
        </p:nvGrpSpPr>
        <p:grpSpPr>
          <a:xfrm>
            <a:off x="2687244" y="3275122"/>
            <a:ext cx="1843734" cy="1043640"/>
            <a:chOff x="2599088" y="3265792"/>
            <a:chExt cx="1843734" cy="10436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2A080E0-8ADA-4B4E-8EAA-AAABB5B64ECF}"/>
                </a:ext>
              </a:extLst>
            </p:cNvPr>
            <p:cNvSpPr/>
            <p:nvPr/>
          </p:nvSpPr>
          <p:spPr>
            <a:xfrm>
              <a:off x="2606426" y="3269339"/>
              <a:ext cx="1626782" cy="1040093"/>
            </a:xfrm>
            <a:prstGeom prst="rect">
              <a:avLst/>
            </a:prstGeom>
            <a:solidFill>
              <a:srgbClr val="3FBE6A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0CAF2B-7165-4850-BE8B-E2E8536C8A8E}"/>
                </a:ext>
              </a:extLst>
            </p:cNvPr>
            <p:cNvSpPr txBox="1"/>
            <p:nvPr/>
          </p:nvSpPr>
          <p:spPr>
            <a:xfrm>
              <a:off x="2599088" y="3265792"/>
              <a:ext cx="18437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</a:t>
              </a:r>
              <a:br>
                <a:rPr lang="en-US" altLang="ko-KR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목표</a:t>
              </a:r>
              <a:endParaRPr lang="ko-KR" altLang="en-US" sz="24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772B8E-15BC-4667-BFD5-0B73516892AD}"/>
              </a:ext>
            </a:extLst>
          </p:cNvPr>
          <p:cNvGrpSpPr/>
          <p:nvPr/>
        </p:nvGrpSpPr>
        <p:grpSpPr>
          <a:xfrm>
            <a:off x="5079657" y="1509621"/>
            <a:ext cx="2355329" cy="1371649"/>
            <a:chOff x="3934407" y="2048978"/>
            <a:chExt cx="2355329" cy="137164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9C310B4-DB1F-444B-831B-B4A41F184EF0}"/>
                </a:ext>
              </a:extLst>
            </p:cNvPr>
            <p:cNvSpPr txBox="1"/>
            <p:nvPr/>
          </p:nvSpPr>
          <p:spPr>
            <a:xfrm>
              <a:off x="3934407" y="2048978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웹툰 작가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78B363-10BE-4DF0-973B-9EAA3B305182}"/>
                </a:ext>
              </a:extLst>
            </p:cNvPr>
            <p:cNvSpPr txBox="1"/>
            <p:nvPr/>
          </p:nvSpPr>
          <p:spPr>
            <a:xfrm>
              <a:off x="3955443" y="2603715"/>
              <a:ext cx="23342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웹툰 작가 지망생</a:t>
              </a:r>
              <a:r>
                <a:rPr lang="en-US" altLang="ko-KR" sz="105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10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4E534B-C4EA-4064-B362-CEC6E70FC077}"/>
                </a:ext>
              </a:extLst>
            </p:cNvPr>
            <p:cNvSpPr txBox="1"/>
            <p:nvPr/>
          </p:nvSpPr>
          <p:spPr>
            <a:xfrm>
              <a:off x="3955443" y="3051295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웹툰 플랫폼 관계자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861238-D63D-47F1-BFC1-C7260FB4124C}"/>
              </a:ext>
            </a:extLst>
          </p:cNvPr>
          <p:cNvGrpSpPr/>
          <p:nvPr/>
        </p:nvGrpSpPr>
        <p:grpSpPr>
          <a:xfrm>
            <a:off x="2687244" y="1660450"/>
            <a:ext cx="1764282" cy="1066446"/>
            <a:chOff x="2491301" y="1651120"/>
            <a:chExt cx="1764282" cy="106644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D9FD2F6-02B4-4C9A-819E-247C2DB49C8E}"/>
                </a:ext>
              </a:extLst>
            </p:cNvPr>
            <p:cNvSpPr/>
            <p:nvPr/>
          </p:nvSpPr>
          <p:spPr>
            <a:xfrm>
              <a:off x="2498323" y="1654667"/>
              <a:ext cx="1556679" cy="1062899"/>
            </a:xfrm>
            <a:prstGeom prst="rect">
              <a:avLst/>
            </a:prstGeom>
            <a:solidFill>
              <a:srgbClr val="3FBE6A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54871D-FBB2-46B3-8F39-1EB08A12781D}"/>
                </a:ext>
              </a:extLst>
            </p:cNvPr>
            <p:cNvSpPr txBox="1"/>
            <p:nvPr/>
          </p:nvSpPr>
          <p:spPr>
            <a:xfrm>
              <a:off x="2491301" y="1651120"/>
              <a:ext cx="1764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</a:t>
              </a:r>
              <a:br>
                <a:rPr lang="en-US" altLang="ko-KR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ko-KR" altLang="en-US" sz="24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대상</a:t>
              </a:r>
              <a:endParaRPr lang="ko-KR" altLang="en-US" sz="24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181CC74-F5E1-445D-90BD-979098DED036}"/>
              </a:ext>
            </a:extLst>
          </p:cNvPr>
          <p:cNvSpPr/>
          <p:nvPr/>
        </p:nvSpPr>
        <p:spPr>
          <a:xfrm rot="5400000">
            <a:off x="4603611" y="1858685"/>
            <a:ext cx="261610" cy="225526"/>
          </a:xfrm>
          <a:prstGeom prst="triangle">
            <a:avLst/>
          </a:prstGeom>
          <a:solidFill>
            <a:srgbClr val="3FB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3435EC-64AC-41DE-A227-A801DD3754E2}"/>
              </a:ext>
            </a:extLst>
          </p:cNvPr>
          <p:cNvSpPr txBox="1"/>
          <p:nvPr/>
        </p:nvSpPr>
        <p:spPr>
          <a:xfrm>
            <a:off x="3939576" y="6858000"/>
            <a:ext cx="38357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저희는 이 댓글들을 분석해서 저희 프로젝트의 대상인 작가들에게 전달함으로써 피드백을 </a:t>
            </a:r>
            <a:r>
              <a:rPr lang="ko-KR" altLang="en-US" sz="1200" dirty="0" err="1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쉽게하고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컨텐츠에 기여하도록 </a:t>
            </a:r>
            <a:r>
              <a:rPr lang="ko-KR" altLang="en-US" sz="1200" dirty="0" err="1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하는것이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목표입니다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C16EC18-10F5-44F8-A695-15B21AEC4505}"/>
              </a:ext>
            </a:extLst>
          </p:cNvPr>
          <p:cNvGrpSpPr/>
          <p:nvPr/>
        </p:nvGrpSpPr>
        <p:grpSpPr>
          <a:xfrm>
            <a:off x="448913" y="201504"/>
            <a:ext cx="2783506" cy="6401133"/>
            <a:chOff x="448913" y="201504"/>
            <a:chExt cx="2783506" cy="6401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E08FB2-36AC-44DC-89E4-8A1AF74C363B}"/>
                </a:ext>
              </a:extLst>
            </p:cNvPr>
            <p:cNvSpPr txBox="1"/>
            <p:nvPr/>
          </p:nvSpPr>
          <p:spPr>
            <a:xfrm>
              <a:off x="606665" y="6341027"/>
              <a:ext cx="26257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Dongguk University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ACF46A-5B3A-43E5-8337-8829B5E11C82}"/>
                </a:ext>
              </a:extLst>
            </p:cNvPr>
            <p:cNvSpPr txBox="1"/>
            <p:nvPr/>
          </p:nvSpPr>
          <p:spPr>
            <a:xfrm>
              <a:off x="834806" y="386168"/>
              <a:ext cx="176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목표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55A143-DBDC-4B59-BCB4-654FBC9EBC4B}"/>
                </a:ext>
              </a:extLst>
            </p:cNvPr>
            <p:cNvSpPr txBox="1"/>
            <p:nvPr/>
          </p:nvSpPr>
          <p:spPr>
            <a:xfrm>
              <a:off x="448913" y="201504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endParaRPr lang="ko-KR" altLang="en-US" sz="4400" dirty="0">
                <a:solidFill>
                  <a:srgbClr val="78CD6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A4D8B0A-E372-4A25-9BB3-E01082915CFF}"/>
                </a:ext>
              </a:extLst>
            </p:cNvPr>
            <p:cNvSpPr/>
            <p:nvPr/>
          </p:nvSpPr>
          <p:spPr>
            <a:xfrm>
              <a:off x="606665" y="857735"/>
              <a:ext cx="1692000" cy="36267"/>
            </a:xfrm>
            <a:prstGeom prst="rect">
              <a:avLst/>
            </a:prstGeom>
            <a:solidFill>
              <a:srgbClr val="88D37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78CD6D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18E9932-2090-4F64-8DFD-76E314D93C9A}"/>
              </a:ext>
            </a:extLst>
          </p:cNvPr>
          <p:cNvSpPr txBox="1"/>
          <p:nvPr/>
        </p:nvSpPr>
        <p:spPr>
          <a:xfrm>
            <a:off x="11476819" y="6317943"/>
            <a:ext cx="374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5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4A7EF65-C89C-4E5F-9095-A94080D0858A}"/>
              </a:ext>
            </a:extLst>
          </p:cNvPr>
          <p:cNvSpPr txBox="1"/>
          <p:nvPr/>
        </p:nvSpPr>
        <p:spPr>
          <a:xfrm>
            <a:off x="2559269" y="1990943"/>
            <a:ext cx="31582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연재 중인 </a:t>
            </a:r>
            <a:r>
              <a:rPr lang="ko-KR" altLang="en-US" sz="1500" dirty="0">
                <a:solidFill>
                  <a:srgbClr val="222A35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웹툰의 </a:t>
            </a:r>
            <a:r>
              <a:rPr lang="ko-KR" altLang="en-US" sz="1500" dirty="0" err="1">
                <a:solidFill>
                  <a:srgbClr val="222A35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lang="en-US" altLang="ko-KR" sz="1500" dirty="0">
                <a:solidFill>
                  <a:srgbClr val="222A35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22A35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</a:t>
            </a:r>
            <a:r>
              <a:rPr lang="en-US" altLang="ko-KR" sz="1500" dirty="0">
                <a:solidFill>
                  <a:srgbClr val="222A35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rgbClr val="222A35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조회수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5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관심을두고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있습니까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0BE182-997E-42B7-BC29-CB3D55289849}"/>
              </a:ext>
            </a:extLst>
          </p:cNvPr>
          <p:cNvSpPr txBox="1"/>
          <p:nvPr/>
        </p:nvSpPr>
        <p:spPr>
          <a:xfrm>
            <a:off x="3339012" y="2691742"/>
            <a:ext cx="2377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독자들의 </a:t>
            </a:r>
            <a:r>
              <a:rPr lang="ko-KR" altLang="en-US" sz="1500" dirty="0">
                <a:solidFill>
                  <a:srgbClr val="222A35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댓글이 작품활동에</a:t>
            </a:r>
            <a:endParaRPr lang="en-US" altLang="ko-KR" sz="1500" dirty="0">
              <a:solidFill>
                <a:srgbClr val="222A35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500" dirty="0">
                <a:solidFill>
                  <a:srgbClr val="222A35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미친 적이 있습니까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C11C7E-A7E5-4013-869D-ADEA13A03A5F}"/>
              </a:ext>
            </a:extLst>
          </p:cNvPr>
          <p:cNvSpPr txBox="1"/>
          <p:nvPr/>
        </p:nvSpPr>
        <p:spPr>
          <a:xfrm>
            <a:off x="3138638" y="4006958"/>
            <a:ext cx="2577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웹툰의 </a:t>
            </a:r>
            <a:r>
              <a:rPr lang="ko-KR" altLang="en-US" sz="1500" dirty="0">
                <a:solidFill>
                  <a:srgbClr val="222A35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댓글을 모두 읽는 것에</a:t>
            </a:r>
            <a:endParaRPr lang="en-US" altLang="ko-KR" sz="1500" dirty="0">
              <a:solidFill>
                <a:srgbClr val="222A35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500" dirty="0">
                <a:solidFill>
                  <a:srgbClr val="222A35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부담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느끼신 적이 있습니까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371339-34B9-4089-9E16-3C7594182008}"/>
              </a:ext>
            </a:extLst>
          </p:cNvPr>
          <p:cNvSpPr txBox="1"/>
          <p:nvPr/>
        </p:nvSpPr>
        <p:spPr>
          <a:xfrm>
            <a:off x="2418205" y="3368887"/>
            <a:ext cx="3299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미리보기를 결제한 </a:t>
            </a:r>
            <a:r>
              <a:rPr lang="ko-KR" altLang="en-US" sz="1500" dirty="0">
                <a:solidFill>
                  <a:srgbClr val="222A35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유료독자들의 반응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따로 신경 쓰이신 적이 있습니까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783092-AEE8-487A-AAF1-C4B89A4C825B}"/>
              </a:ext>
            </a:extLst>
          </p:cNvPr>
          <p:cNvSpPr txBox="1"/>
          <p:nvPr/>
        </p:nvSpPr>
        <p:spPr>
          <a:xfrm>
            <a:off x="2298665" y="4690087"/>
            <a:ext cx="34179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웹툰 댓글이나 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</a:t>
            </a:r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언급되는 내용 중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신경 쓰이는 요소는 무엇입니까</a:t>
            </a:r>
            <a:r>
              <a: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C7225F-9723-4C33-B8CA-BCC1DEFFB3C1}"/>
              </a:ext>
            </a:extLst>
          </p:cNvPr>
          <p:cNvSpPr txBox="1"/>
          <p:nvPr/>
        </p:nvSpPr>
        <p:spPr>
          <a:xfrm>
            <a:off x="6052595" y="2093668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매우 그렇다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 </a:t>
            </a:r>
            <a:r>
              <a:rPr lang="en-US" altLang="ko-KR" sz="2000" dirty="0">
                <a:solidFill>
                  <a:srgbClr val="FE6B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71.4%</a:t>
            </a:r>
            <a:endParaRPr lang="en-US" altLang="ko-KR" sz="1600" dirty="0">
              <a:solidFill>
                <a:srgbClr val="FE6B4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5FDFA2-8C08-49CF-BA27-DBB0571F7A77}"/>
              </a:ext>
            </a:extLst>
          </p:cNvPr>
          <p:cNvSpPr txBox="1"/>
          <p:nvPr/>
        </p:nvSpPr>
        <p:spPr>
          <a:xfrm>
            <a:off x="6052595" y="2704351"/>
            <a:ext cx="334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매우 그렇다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때때로 그렇다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E6B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71.5%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0F0168-066D-4EBC-8F6C-75B6A9E5226F}"/>
              </a:ext>
            </a:extLst>
          </p:cNvPr>
          <p:cNvSpPr txBox="1"/>
          <p:nvPr/>
        </p:nvSpPr>
        <p:spPr>
          <a:xfrm>
            <a:off x="6052595" y="3458308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매우 그렇다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 </a:t>
            </a:r>
            <a:r>
              <a:rPr lang="en-US" altLang="ko-KR" sz="2000" dirty="0">
                <a:solidFill>
                  <a:srgbClr val="FE6B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42.9%</a:t>
            </a:r>
            <a:endParaRPr lang="en-US" altLang="ko-KR" sz="1600" dirty="0">
              <a:solidFill>
                <a:srgbClr val="FE6B4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E84D5C-2C93-4D74-A305-28AF50E945D1}"/>
              </a:ext>
            </a:extLst>
          </p:cNvPr>
          <p:cNvSpPr txBox="1"/>
          <p:nvPr/>
        </p:nvSpPr>
        <p:spPr>
          <a:xfrm>
            <a:off x="6052595" y="4127050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매우 그렇다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그렇다 </a:t>
            </a:r>
            <a:r>
              <a:rPr lang="en-US" altLang="ko-KR" sz="2000" dirty="0">
                <a:solidFill>
                  <a:srgbClr val="FE6B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57.2%</a:t>
            </a:r>
            <a:endParaRPr lang="en-US" altLang="ko-KR" sz="1600" dirty="0">
              <a:solidFill>
                <a:srgbClr val="FE6B4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58D299-4EBC-4951-B00E-61B4440CEE15}"/>
              </a:ext>
            </a:extLst>
          </p:cNvPr>
          <p:cNvSpPr txBox="1"/>
          <p:nvPr/>
        </p:nvSpPr>
        <p:spPr>
          <a:xfrm>
            <a:off x="6052595" y="4725870"/>
            <a:ext cx="2605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그림체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분량 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9B5E743-101E-4CBD-8FC4-B5C1B9927278}"/>
              </a:ext>
            </a:extLst>
          </p:cNvPr>
          <p:cNvCxnSpPr>
            <a:cxnSpLocks/>
          </p:cNvCxnSpPr>
          <p:nvPr/>
        </p:nvCxnSpPr>
        <p:spPr>
          <a:xfrm flipV="1">
            <a:off x="5883222" y="2288150"/>
            <a:ext cx="0" cy="2607232"/>
          </a:xfrm>
          <a:prstGeom prst="line">
            <a:avLst/>
          </a:prstGeom>
          <a:ln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13C9B59-0D8C-4C30-9129-9EA163FBC195}"/>
              </a:ext>
            </a:extLst>
          </p:cNvPr>
          <p:cNvSpPr txBox="1"/>
          <p:nvPr/>
        </p:nvSpPr>
        <p:spPr>
          <a:xfrm>
            <a:off x="3815160" y="7003563"/>
            <a:ext cx="38357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저희 프로젝트의 대상이 되는 작가와 작가 지망생들 몇 분에게 설문 조사를 메일로 부탁드렸는데요 그중 소수가 </a:t>
            </a:r>
            <a:r>
              <a:rPr lang="ko-KR" altLang="en-US" sz="1200" dirty="0" err="1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답해주셨지만</a:t>
            </a:r>
            <a:r>
              <a:rPr lang="ko-KR" altLang="en-US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이로 힌트를 얻을 수 있었습니다</a:t>
            </a:r>
            <a:r>
              <a:rPr lang="en-US" altLang="ko-KR" sz="1200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B112D8C-EFA0-4700-8471-C3322E7BA847}"/>
              </a:ext>
            </a:extLst>
          </p:cNvPr>
          <p:cNvGrpSpPr/>
          <p:nvPr/>
        </p:nvGrpSpPr>
        <p:grpSpPr>
          <a:xfrm>
            <a:off x="448913" y="201504"/>
            <a:ext cx="2783506" cy="6401133"/>
            <a:chOff x="448913" y="201504"/>
            <a:chExt cx="2783506" cy="64011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C9CF65-721A-48E6-B264-860B606CDC98}"/>
                </a:ext>
              </a:extLst>
            </p:cNvPr>
            <p:cNvSpPr txBox="1"/>
            <p:nvPr/>
          </p:nvSpPr>
          <p:spPr>
            <a:xfrm>
              <a:off x="606665" y="6341027"/>
              <a:ext cx="26257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Dongguk University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A530B9-CF5E-4455-A2BB-0399CE0B9A23}"/>
                </a:ext>
              </a:extLst>
            </p:cNvPr>
            <p:cNvSpPr txBox="1"/>
            <p:nvPr/>
          </p:nvSpPr>
          <p:spPr>
            <a:xfrm>
              <a:off x="834806" y="386168"/>
              <a:ext cx="176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목표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B3D651-45AE-4D6A-8C2D-A837E3A1707E}"/>
                </a:ext>
              </a:extLst>
            </p:cNvPr>
            <p:cNvSpPr txBox="1"/>
            <p:nvPr/>
          </p:nvSpPr>
          <p:spPr>
            <a:xfrm>
              <a:off x="448913" y="201504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78C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endParaRPr lang="ko-KR" altLang="en-US" sz="4400" dirty="0">
                <a:solidFill>
                  <a:srgbClr val="78CD6D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74BC5C5-402B-40B5-B569-11BAA7B8A900}"/>
                </a:ext>
              </a:extLst>
            </p:cNvPr>
            <p:cNvSpPr/>
            <p:nvPr/>
          </p:nvSpPr>
          <p:spPr>
            <a:xfrm>
              <a:off x="606665" y="857735"/>
              <a:ext cx="1692000" cy="36267"/>
            </a:xfrm>
            <a:prstGeom prst="rect">
              <a:avLst/>
            </a:prstGeom>
            <a:solidFill>
              <a:srgbClr val="88D37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78CD6D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76DBF6E-0EEB-40EE-A225-A355D0313F92}"/>
              </a:ext>
            </a:extLst>
          </p:cNvPr>
          <p:cNvSpPr txBox="1"/>
          <p:nvPr/>
        </p:nvSpPr>
        <p:spPr>
          <a:xfrm>
            <a:off x="11476819" y="6317943"/>
            <a:ext cx="374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6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9C6482-F0A5-4E3C-A970-A81EA123272C}"/>
              </a:ext>
            </a:extLst>
          </p:cNvPr>
          <p:cNvGrpSpPr/>
          <p:nvPr/>
        </p:nvGrpSpPr>
        <p:grpSpPr>
          <a:xfrm>
            <a:off x="3283354" y="1292002"/>
            <a:ext cx="5365571" cy="430887"/>
            <a:chOff x="4202958" y="960779"/>
            <a:chExt cx="5365571" cy="43088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82EFB8F-1D65-44C0-9F76-EE71A5F62450}"/>
                </a:ext>
              </a:extLst>
            </p:cNvPr>
            <p:cNvSpPr/>
            <p:nvPr/>
          </p:nvSpPr>
          <p:spPr>
            <a:xfrm>
              <a:off x="4254366" y="999608"/>
              <a:ext cx="1180473" cy="353227"/>
            </a:xfrm>
            <a:prstGeom prst="rect">
              <a:avLst/>
            </a:prstGeom>
            <a:solidFill>
              <a:srgbClr val="A8D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A20835-0FFE-4BAD-8846-FD28056636DC}"/>
                </a:ext>
              </a:extLst>
            </p:cNvPr>
            <p:cNvSpPr txBox="1"/>
            <p:nvPr/>
          </p:nvSpPr>
          <p:spPr>
            <a:xfrm>
              <a:off x="4202958" y="960779"/>
              <a:ext cx="53655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222A3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웹툰 작가 </a:t>
              </a:r>
              <a:r>
                <a:rPr lang="ko-KR" altLang="en-US" sz="22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및 작가 지망생 대상 자체 설문 조사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579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6904</TotalTime>
  <Words>2628</Words>
  <Application>Microsoft Office PowerPoint</Application>
  <PresentationFormat>와이드스크린</PresentationFormat>
  <Paragraphs>637</Paragraphs>
  <Slides>34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1" baseType="lpstr">
      <vt:lpstr>나눔스퀘어라운드 Bold</vt:lpstr>
      <vt:lpstr>나눔명조</vt:lpstr>
      <vt:lpstr>Calibri Light</vt:lpstr>
      <vt:lpstr>나눔고딕</vt:lpstr>
      <vt:lpstr>나눔스퀘어라운드 Light</vt:lpstr>
      <vt:lpstr>나눔스퀘어 ExtraBold</vt:lpstr>
      <vt:lpstr>나눔스퀘어 Light</vt:lpstr>
      <vt:lpstr>Arial</vt:lpstr>
      <vt:lpstr>나눔스퀘어라운드 Regular</vt:lpstr>
      <vt:lpstr>나눔고딕코딩</vt:lpstr>
      <vt:lpstr>제주고딕</vt:lpstr>
      <vt:lpstr>나눔스퀘어 Bold</vt:lpstr>
      <vt:lpstr>나눔스퀘어라운드 ExtraBold</vt:lpstr>
      <vt:lpstr>DX영화자막 M</vt:lpstr>
      <vt:lpstr>맑은 고딕</vt:lpstr>
      <vt:lpstr>Calibri</vt:lpstr>
      <vt:lpstr>Office 테마</vt:lpstr>
      <vt:lpstr>웹툰 댓글 분석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웹툰 댓글 감성 분석</dc:title>
  <dc:creator>정은 이</dc:creator>
  <cp:lastModifiedBy>정은 이</cp:lastModifiedBy>
  <cp:revision>307</cp:revision>
  <dcterms:created xsi:type="dcterms:W3CDTF">2019-08-18T09:42:21Z</dcterms:created>
  <dcterms:modified xsi:type="dcterms:W3CDTF">2019-08-28T04:46:08Z</dcterms:modified>
</cp:coreProperties>
</file>